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331" r:id="rId2"/>
    <p:sldId id="346" r:id="rId3"/>
    <p:sldId id="347" r:id="rId4"/>
    <p:sldId id="350" r:id="rId5"/>
    <p:sldId id="351" r:id="rId6"/>
    <p:sldId id="354" r:id="rId7"/>
    <p:sldId id="360" r:id="rId8"/>
    <p:sldId id="355" r:id="rId9"/>
    <p:sldId id="356" r:id="rId10"/>
    <p:sldId id="357" r:id="rId11"/>
    <p:sldId id="377" r:id="rId12"/>
    <p:sldId id="378" r:id="rId13"/>
    <p:sldId id="379" r:id="rId14"/>
    <p:sldId id="358" r:id="rId15"/>
    <p:sldId id="361" r:id="rId16"/>
    <p:sldId id="359" r:id="rId17"/>
    <p:sldId id="374" r:id="rId18"/>
    <p:sldId id="330" r:id="rId19"/>
    <p:sldId id="301" r:id="rId20"/>
    <p:sldId id="345" r:id="rId21"/>
    <p:sldId id="380" r:id="rId22"/>
    <p:sldId id="364" r:id="rId23"/>
    <p:sldId id="302" r:id="rId24"/>
    <p:sldId id="289" r:id="rId25"/>
    <p:sldId id="290" r:id="rId26"/>
    <p:sldId id="314" r:id="rId27"/>
    <p:sldId id="319" r:id="rId28"/>
    <p:sldId id="363" r:id="rId29"/>
    <p:sldId id="321" r:id="rId30"/>
    <p:sldId id="373" r:id="rId31"/>
    <p:sldId id="372" r:id="rId32"/>
    <p:sldId id="368" r:id="rId33"/>
    <p:sldId id="369" r:id="rId34"/>
    <p:sldId id="375" r:id="rId35"/>
    <p:sldId id="376" r:id="rId36"/>
  </p:sldIdLst>
  <p:sldSz cx="9144000" cy="6858000" type="screen4x3"/>
  <p:notesSz cx="6858000" cy="9144000"/>
  <p:defaultText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0000"/>
    <a:srgbClr val="BA132D"/>
    <a:srgbClr val="212121"/>
    <a:srgbClr val="B4213E"/>
    <a:srgbClr val="625E60"/>
    <a:srgbClr val="0043C6"/>
    <a:srgbClr val="9F0725"/>
    <a:srgbClr val="910024"/>
    <a:srgbClr val="5D00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63" autoAdjust="0"/>
    <p:restoredTop sz="94660"/>
  </p:normalViewPr>
  <p:slideViewPr>
    <p:cSldViewPr>
      <p:cViewPr varScale="1">
        <p:scale>
          <a:sx n="71" d="100"/>
          <a:sy n="71" d="100"/>
        </p:scale>
        <p:origin x="1296" y="60"/>
      </p:cViewPr>
      <p:guideLst>
        <p:guide orient="horz" pos="2160"/>
        <p:guide pos="2880"/>
      </p:guideLst>
    </p:cSldViewPr>
  </p:slideViewPr>
  <p:notesTextViewPr>
    <p:cViewPr>
      <p:scale>
        <a:sx n="1" d="1"/>
        <a:sy n="1" d="1"/>
      </p:scale>
      <p:origin x="0" y="0"/>
    </p:cViewPr>
  </p:notesTextViewPr>
  <p:sorterViewPr>
    <p:cViewPr>
      <p:scale>
        <a:sx n="100" d="100"/>
        <a:sy n="100" d="100"/>
      </p:scale>
      <p:origin x="0" y="-5136"/>
    </p:cViewPr>
  </p:sorterViewPr>
  <p:notesViewPr>
    <p:cSldViewPr>
      <p:cViewPr varScale="1">
        <p:scale>
          <a:sx n="67" d="100"/>
          <a:sy n="67" d="100"/>
        </p:scale>
        <p:origin x="-279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VE"/>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34804B8-92F8-48B6-A316-05ABD0C24CFC}" type="datetimeFigureOut">
              <a:rPr lang="es-VE" smtClean="0"/>
              <a:t>7/6/2018</a:t>
            </a:fld>
            <a:endParaRPr lang="es-VE"/>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VE"/>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58B4D6B-5C62-4615-B4EB-35054845C8D0}" type="slidenum">
              <a:rPr lang="es-VE" smtClean="0"/>
              <a:t>‹Nº›</a:t>
            </a:fld>
            <a:endParaRPr lang="es-VE"/>
          </a:p>
        </p:txBody>
      </p:sp>
    </p:spTree>
    <p:extLst>
      <p:ext uri="{BB962C8B-B14F-4D97-AF65-F5344CB8AC3E}">
        <p14:creationId xmlns:p14="http://schemas.microsoft.com/office/powerpoint/2010/main" val="383936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FB5EA9-11F7-422E-9963-E731F42C4D3B}" type="datetimeFigureOut">
              <a:rPr lang="es-ES" smtClean="0"/>
              <a:t>07/06/2018</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5BDFFC-AC31-4FA0-BB94-4A0397A9ABFE}" type="slidenum">
              <a:rPr lang="es-ES" smtClean="0"/>
              <a:t>‹Nº›</a:t>
            </a:fld>
            <a:endParaRPr lang="es-ES"/>
          </a:p>
        </p:txBody>
      </p:sp>
    </p:spTree>
    <p:extLst>
      <p:ext uri="{BB962C8B-B14F-4D97-AF65-F5344CB8AC3E}">
        <p14:creationId xmlns:p14="http://schemas.microsoft.com/office/powerpoint/2010/main" val="3670541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1">
    <p:spTree>
      <p:nvGrpSpPr>
        <p:cNvPr id="1" name=""/>
        <p:cNvGrpSpPr/>
        <p:nvPr/>
      </p:nvGrpSpPr>
      <p:grpSpPr>
        <a:xfrm>
          <a:off x="0" y="0"/>
          <a:ext cx="0" cy="0"/>
          <a:chOff x="0" y="0"/>
          <a:chExt cx="0" cy="0"/>
        </a:xfrm>
      </p:grpSpPr>
      <p:pic>
        <p:nvPicPr>
          <p:cNvPr id="25" name="24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17 Rectángulo"/>
          <p:cNvSpPr/>
          <p:nvPr userDrawn="1"/>
        </p:nvSpPr>
        <p:spPr>
          <a:xfrm>
            <a:off x="0" y="0"/>
            <a:ext cx="914400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userDrawn="1"/>
        </p:nvSpPr>
        <p:spPr>
          <a:xfrm>
            <a:off x="0" y="5517232"/>
            <a:ext cx="9144000" cy="1052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Tree>
    <p:extLst>
      <p:ext uri="{BB962C8B-B14F-4D97-AF65-F5344CB8AC3E}">
        <p14:creationId xmlns:p14="http://schemas.microsoft.com/office/powerpoint/2010/main" val="54324719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lo da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924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Última pági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062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apositiva de título" userDrawn="1">
  <p:cSld name="Diapositiva de título">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1710753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ítulo y objetos" userDrawn="1">
  <p:cSld name="Título y objetos">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2996378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Portada 1">
    <p:spTree>
      <p:nvGrpSpPr>
        <p:cNvPr id="1" name=""/>
        <p:cNvGrpSpPr/>
        <p:nvPr/>
      </p:nvGrpSpPr>
      <p:grpSpPr>
        <a:xfrm>
          <a:off x="0" y="0"/>
          <a:ext cx="0" cy="0"/>
          <a:chOff x="0" y="0"/>
          <a:chExt cx="0" cy="0"/>
        </a:xfrm>
      </p:grpSpPr>
      <p:pic>
        <p:nvPicPr>
          <p:cNvPr id="25" name="24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17 Rectángulo"/>
          <p:cNvSpPr/>
          <p:nvPr userDrawn="1"/>
        </p:nvSpPr>
        <p:spPr>
          <a:xfrm>
            <a:off x="0" y="0"/>
            <a:ext cx="914400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Rectángulo"/>
          <p:cNvSpPr/>
          <p:nvPr userDrawn="1"/>
        </p:nvSpPr>
        <p:spPr>
          <a:xfrm>
            <a:off x="0" y="5517232"/>
            <a:ext cx="9144000" cy="1052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19" name="Imagen 6"/>
          <p:cNvPicPr/>
          <p:nvPr userDrawn="1"/>
        </p:nvPicPr>
        <p:blipFill rotWithShape="1">
          <a:blip r:embed="rId3" cstate="print">
            <a:extLst>
              <a:ext uri="{28A0092B-C50C-407E-A947-70E740481C1C}">
                <a14:useLocalDpi xmlns:a14="http://schemas.microsoft.com/office/drawing/2010/main" val="0"/>
              </a:ext>
            </a:extLst>
          </a:blip>
          <a:srcRect l="-1" t="15110" r="13" b="42445"/>
          <a:stretch/>
        </p:blipFill>
        <p:spPr>
          <a:xfrm>
            <a:off x="0" y="6525344"/>
            <a:ext cx="9144000" cy="332656"/>
          </a:xfrm>
          <a:prstGeom prst="rect">
            <a:avLst/>
          </a:prstGeom>
        </p:spPr>
      </p:pic>
      <p:pic>
        <p:nvPicPr>
          <p:cNvPr id="20" name="19 Imagen"/>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1520" y="5580971"/>
            <a:ext cx="948012" cy="925259"/>
          </a:xfrm>
          <a:prstGeom prst="rect">
            <a:avLst/>
          </a:prstGeom>
        </p:spPr>
      </p:pic>
      <p:pic>
        <p:nvPicPr>
          <p:cNvPr id="21" name="20 Imagen"/>
          <p:cNvPicPr>
            <a:picLocks noChangeAspect="1"/>
          </p:cNvPicPr>
          <p:nvPr userDrawn="1"/>
        </p:nvPicPr>
        <p:blipFill rotWithShape="1">
          <a:blip r:embed="rId5">
            <a:extLst>
              <a:ext uri="{28A0092B-C50C-407E-A947-70E740481C1C}">
                <a14:useLocalDpi xmlns:a14="http://schemas.microsoft.com/office/drawing/2010/main" val="0"/>
              </a:ext>
            </a:extLst>
          </a:blip>
          <a:srcRect l="22020" t="16785" b="14387"/>
          <a:stretch/>
        </p:blipFill>
        <p:spPr>
          <a:xfrm>
            <a:off x="5220072" y="5738735"/>
            <a:ext cx="3816467" cy="609731"/>
          </a:xfrm>
          <a:prstGeom prst="rect">
            <a:avLst/>
          </a:prstGeom>
        </p:spPr>
      </p:pic>
      <p:sp>
        <p:nvSpPr>
          <p:cNvPr id="28" name="1 Título"/>
          <p:cNvSpPr>
            <a:spLocks noGrp="1"/>
          </p:cNvSpPr>
          <p:nvPr>
            <p:ph type="title" hasCustomPrompt="1"/>
          </p:nvPr>
        </p:nvSpPr>
        <p:spPr>
          <a:xfrm>
            <a:off x="251520" y="2934072"/>
            <a:ext cx="8640960" cy="998984"/>
          </a:xfrm>
          <a:prstGeom prst="rect">
            <a:avLst/>
          </a:prstGeom>
        </p:spPr>
        <p:txBody>
          <a:bodyPr/>
          <a:lstStyle>
            <a:lvl1pPr algn="l">
              <a:defRPr sz="3000" b="1" baseline="0">
                <a:latin typeface="Corbel" pitchFamily="34" charset="0"/>
              </a:defRPr>
            </a:lvl1pPr>
          </a:lstStyle>
          <a:p>
            <a:r>
              <a:rPr lang="es-ES" dirty="0" smtClean="0"/>
              <a:t>Portada opción 1 – Título de la presentación</a:t>
            </a:r>
            <a:br>
              <a:rPr lang="es-ES" dirty="0" smtClean="0"/>
            </a:br>
            <a:r>
              <a:rPr lang="es-ES" dirty="0" smtClean="0"/>
              <a:t>Segunda línea</a:t>
            </a:r>
            <a:endParaRPr lang="es-VE" dirty="0"/>
          </a:p>
        </p:txBody>
      </p:sp>
      <p:sp>
        <p:nvSpPr>
          <p:cNvPr id="36" name="35 Marcador de texto"/>
          <p:cNvSpPr>
            <a:spLocks noGrp="1"/>
          </p:cNvSpPr>
          <p:nvPr>
            <p:ph type="body" sz="quarter" idx="10" hasCustomPrompt="1"/>
          </p:nvPr>
        </p:nvSpPr>
        <p:spPr>
          <a:xfrm>
            <a:off x="250825" y="4076701"/>
            <a:ext cx="8642350" cy="360411"/>
          </a:xfrm>
          <a:prstGeom prst="rect">
            <a:avLst/>
          </a:prstGeom>
        </p:spPr>
        <p:txBody>
          <a:bodyPr/>
          <a:lstStyle>
            <a:lvl1pPr marL="0" indent="0">
              <a:spcBef>
                <a:spcPts val="0"/>
              </a:spcBef>
              <a:buNone/>
              <a:defRPr sz="2500" i="1" baseline="0">
                <a:latin typeface="Corbel" pitchFamily="34" charset="0"/>
              </a:defRPr>
            </a:lvl1pPr>
          </a:lstStyle>
          <a:p>
            <a:pPr lvl="0"/>
            <a:r>
              <a:rPr lang="es-VE" dirty="0" smtClean="0"/>
              <a:t>Prof. Nombre Apellido</a:t>
            </a:r>
          </a:p>
        </p:txBody>
      </p:sp>
      <p:sp>
        <p:nvSpPr>
          <p:cNvPr id="42" name="41 Marcador de texto"/>
          <p:cNvSpPr>
            <a:spLocks noGrp="1"/>
          </p:cNvSpPr>
          <p:nvPr>
            <p:ph type="body" sz="quarter" idx="11" hasCustomPrompt="1"/>
          </p:nvPr>
        </p:nvSpPr>
        <p:spPr>
          <a:xfrm>
            <a:off x="251520" y="4509517"/>
            <a:ext cx="8642350" cy="359643"/>
          </a:xfrm>
          <a:prstGeom prst="rect">
            <a:avLst/>
          </a:prstGeom>
        </p:spPr>
        <p:txBody>
          <a:bodyPr/>
          <a:lstStyle>
            <a:lvl1pPr marL="0" indent="0">
              <a:spcBef>
                <a:spcPts val="0"/>
              </a:spcBef>
              <a:buNone/>
              <a:defRPr sz="2500" i="1">
                <a:latin typeface="Corbel" pitchFamily="34" charset="0"/>
              </a:defRPr>
            </a:lvl1pPr>
          </a:lstStyle>
          <a:p>
            <a:pPr lvl="0"/>
            <a:r>
              <a:rPr lang="es-VE" dirty="0" smtClean="0"/>
              <a:t>Fecha:</a:t>
            </a:r>
            <a:endParaRPr lang="es-VE" dirty="0"/>
          </a:p>
        </p:txBody>
      </p:sp>
    </p:spTree>
    <p:extLst>
      <p:ext uri="{BB962C8B-B14F-4D97-AF65-F5344CB8AC3E}">
        <p14:creationId xmlns:p14="http://schemas.microsoft.com/office/powerpoint/2010/main" val="2635988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a:prstGeom prst="rect">
            <a:avLst/>
          </a:prstGeom>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6896699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a 2">
    <p:spTree>
      <p:nvGrpSpPr>
        <p:cNvPr id="1" name=""/>
        <p:cNvGrpSpPr/>
        <p:nvPr/>
      </p:nvGrpSpPr>
      <p:grpSpPr>
        <a:xfrm>
          <a:off x="0" y="0"/>
          <a:ext cx="0" cy="0"/>
          <a:chOff x="0" y="0"/>
          <a:chExt cx="0" cy="0"/>
        </a:xfrm>
      </p:grpSpPr>
      <p:sp>
        <p:nvSpPr>
          <p:cNvPr id="24" name="23 Rectángulo"/>
          <p:cNvSpPr/>
          <p:nvPr userDrawn="1"/>
        </p:nvSpPr>
        <p:spPr>
          <a:xfrm>
            <a:off x="0" y="5832648"/>
            <a:ext cx="9144000" cy="1052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Tree>
    <p:extLst>
      <p:ext uri="{BB962C8B-B14F-4D97-AF65-F5344CB8AC3E}">
        <p14:creationId xmlns:p14="http://schemas.microsoft.com/office/powerpoint/2010/main" val="9132355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rtada 3">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3443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998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áminas solo tex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716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áminas con subtítulo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955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áminas con subtítulo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947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áminas con image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661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tos y re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615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412323"/>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9" r:id="rId3"/>
    <p:sldLayoutId id="2147483660" r:id="rId4"/>
    <p:sldLayoutId id="2147483661" r:id="rId5"/>
    <p:sldLayoutId id="2147483670" r:id="rId6"/>
    <p:sldLayoutId id="2147483662" r:id="rId7"/>
    <p:sldLayoutId id="2147483663" r:id="rId8"/>
    <p:sldLayoutId id="2147483664" r:id="rId9"/>
    <p:sldLayoutId id="2147483665" r:id="rId10"/>
    <p:sldLayoutId id="2147483666" r:id="rId11"/>
    <p:sldLayoutId id="2147483671" r:id="rId12"/>
    <p:sldLayoutId id="2147483672" r:id="rId13"/>
    <p:sldLayoutId id="2147483673" r:id="rId14"/>
    <p:sldLayoutId id="2147483678" r:id="rId15"/>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15.xml"/><Relationship Id="rId6" Type="http://schemas.openxmlformats.org/officeDocument/2006/relationships/image" Target="../media/image41.gif"/><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611560" y="476672"/>
            <a:ext cx="8208912" cy="2520280"/>
          </a:xfrm>
          <a:noFill/>
          <a:ln>
            <a:noFill/>
          </a:ln>
        </p:spPr>
        <p:txBody>
          <a:bodyPr spcFirstLastPara="1" wrap="square" lIns="91425" tIns="45700" rIns="91425" bIns="45700" anchor="t" anchorCtr="0">
            <a:noAutofit/>
          </a:bodyPr>
          <a:lstStyle/>
          <a:p>
            <a:pPr>
              <a:spcBef>
                <a:spcPts val="0"/>
              </a:spcBef>
              <a:buClr>
                <a:schemeClr val="dk1"/>
              </a:buClr>
              <a:buSzPts val="500"/>
              <a:buFont typeface="Century Gothic"/>
            </a:pPr>
            <a:r>
              <a:rPr lang="es-VE" sz="4400" b="0" dirty="0" smtClean="0">
                <a:solidFill>
                  <a:schemeClr val="dk1"/>
                </a:solidFill>
                <a:latin typeface="Century Gothic"/>
                <a:ea typeface="Century Gothic"/>
                <a:cs typeface="Century Gothic"/>
              </a:rPr>
              <a:t>Oportunidades de formación del capital humano para la ejecución de los negocios verdes </a:t>
            </a:r>
            <a:br>
              <a:rPr lang="es-VE" sz="4400" b="0" dirty="0" smtClean="0">
                <a:solidFill>
                  <a:schemeClr val="dk1"/>
                </a:solidFill>
                <a:latin typeface="Century Gothic"/>
                <a:ea typeface="Century Gothic"/>
                <a:cs typeface="Century Gothic"/>
              </a:rPr>
            </a:br>
            <a:r>
              <a:rPr lang="es-VE" sz="4400" b="0" dirty="0" smtClean="0">
                <a:solidFill>
                  <a:schemeClr val="dk1"/>
                </a:solidFill>
                <a:latin typeface="Century Gothic"/>
                <a:ea typeface="Century Gothic"/>
                <a:cs typeface="Century Gothic"/>
              </a:rPr>
              <a:t/>
            </a:r>
            <a:br>
              <a:rPr lang="es-VE" sz="4400" b="0" dirty="0" smtClean="0">
                <a:solidFill>
                  <a:schemeClr val="dk1"/>
                </a:solidFill>
                <a:latin typeface="Century Gothic"/>
                <a:ea typeface="Century Gothic"/>
                <a:cs typeface="Century Gothic"/>
              </a:rPr>
            </a:br>
            <a:endParaRPr lang="es-VE" sz="3600" b="0" dirty="0">
              <a:solidFill>
                <a:schemeClr val="dk1"/>
              </a:solidFill>
              <a:latin typeface="Century Gothic"/>
              <a:ea typeface="Century Gothic"/>
              <a:cs typeface="Century Gothic"/>
            </a:endParaRPr>
          </a:p>
        </p:txBody>
      </p:sp>
      <p:sp>
        <p:nvSpPr>
          <p:cNvPr id="5" name="4 Marcador de texto"/>
          <p:cNvSpPr>
            <a:spLocks noGrp="1"/>
          </p:cNvSpPr>
          <p:nvPr>
            <p:ph type="body" sz="quarter" idx="11"/>
          </p:nvPr>
        </p:nvSpPr>
        <p:spPr>
          <a:xfrm>
            <a:off x="827584" y="3356991"/>
            <a:ext cx="3365762" cy="825605"/>
          </a:xfrm>
        </p:spPr>
        <p:txBody>
          <a:bodyPr/>
          <a:lstStyle/>
          <a:p>
            <a:pPr algn="r"/>
            <a:r>
              <a:rPr lang="es-VE" sz="2400" i="0" dirty="0" smtClean="0">
                <a:latin typeface="Century Gothic" panose="020B0502020202020204" pitchFamily="34" charset="0"/>
              </a:rPr>
              <a:t>José Ramón Padilla</a:t>
            </a:r>
          </a:p>
          <a:p>
            <a:pPr algn="r"/>
            <a:r>
              <a:rPr lang="es-VE" sz="2000" i="0" dirty="0" smtClean="0">
                <a:latin typeface="Century Gothic" panose="020B0502020202020204" pitchFamily="34" charset="0"/>
              </a:rPr>
              <a:t>Junio</a:t>
            </a:r>
            <a:r>
              <a:rPr lang="es-VE" sz="2000" i="0" dirty="0" smtClean="0">
                <a:latin typeface="Century Gothic" panose="020B0502020202020204" pitchFamily="34" charset="0"/>
              </a:rPr>
              <a:t> </a:t>
            </a:r>
            <a:r>
              <a:rPr lang="es-VE" sz="2000" i="0" dirty="0" smtClean="0">
                <a:latin typeface="Century Gothic" panose="020B0502020202020204" pitchFamily="34" charset="0"/>
              </a:rPr>
              <a:t>2018</a:t>
            </a:r>
            <a:endParaRPr lang="es-VE" sz="2000" i="0" dirty="0">
              <a:latin typeface="Century Gothic" panose="020B0502020202020204" pitchFamily="34" charset="0"/>
            </a:endParaRPr>
          </a:p>
        </p:txBody>
      </p:sp>
      <p:pic>
        <p:nvPicPr>
          <p:cNvPr id="1026" name="Picture 2" descr="Resultado de imagen para imagenes tipo cintillo de agronego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2636912"/>
            <a:ext cx="4104456" cy="273133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a:stretch>
            <a:fillRect/>
          </a:stretch>
        </p:blipFill>
        <p:spPr>
          <a:xfrm>
            <a:off x="1396674" y="5667909"/>
            <a:ext cx="1664352" cy="688908"/>
          </a:xfrm>
          <a:prstGeom prst="rect">
            <a:avLst/>
          </a:prstGeom>
        </p:spPr>
      </p:pic>
    </p:spTree>
    <p:extLst>
      <p:ext uri="{BB962C8B-B14F-4D97-AF65-F5344CB8AC3E}">
        <p14:creationId xmlns:p14="http://schemas.microsoft.com/office/powerpoint/2010/main" val="33724411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agen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8163" y="1944688"/>
            <a:ext cx="2862262"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3" y="122238"/>
            <a:ext cx="21812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AutoShape 4" descr="Resultado de imagen para cerveceria baru panama"/>
          <p:cNvSpPr>
            <a:spLocks noChangeAspect="1" noChangeArrowheads="1"/>
          </p:cNvSpPr>
          <p:nvPr/>
        </p:nvSpPr>
        <p:spPr bwMode="auto">
          <a:xfrm>
            <a:off x="588963" y="11969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s-ES" altLang="es-MX" sz="2400"/>
          </a:p>
        </p:txBody>
      </p:sp>
      <p:sp>
        <p:nvSpPr>
          <p:cNvPr id="47109" name="AutoShape 6" descr="Resultado de imagen para cerveceria baru panama"/>
          <p:cNvSpPr>
            <a:spLocks noChangeAspect="1" noChangeArrowheads="1"/>
          </p:cNvSpPr>
          <p:nvPr/>
        </p:nvSpPr>
        <p:spPr bwMode="auto">
          <a:xfrm>
            <a:off x="18256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endParaRPr lang="es-ES" altLang="es-MX" sz="2400"/>
          </a:p>
        </p:txBody>
      </p:sp>
      <p:pic>
        <p:nvPicPr>
          <p:cNvPr id="47110"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6913" y="-39688"/>
            <a:ext cx="3060700" cy="246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Imagen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5138" y="1908175"/>
            <a:ext cx="2554287"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Imagen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62575" y="4191000"/>
            <a:ext cx="378142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Imagen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27463" y="3789363"/>
            <a:ext cx="12858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Imagen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65938" y="215900"/>
            <a:ext cx="19939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Imagen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96013" y="2562225"/>
            <a:ext cx="254317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6" name="1 Título"/>
          <p:cNvSpPr txBox="1">
            <a:spLocks/>
          </p:cNvSpPr>
          <p:nvPr/>
        </p:nvSpPr>
        <p:spPr bwMode="auto">
          <a:xfrm>
            <a:off x="-481013" y="5711825"/>
            <a:ext cx="10534651" cy="1176338"/>
          </a:xfrm>
          <a:prstGeom prst="rect">
            <a:avLst/>
          </a:prstGeom>
          <a:solidFill>
            <a:srgbClr val="0000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lnSpc>
                <a:spcPct val="110000"/>
              </a:lnSpc>
              <a:spcBef>
                <a:spcPct val="0"/>
              </a:spcBef>
              <a:buFontTx/>
              <a:buNone/>
            </a:pPr>
            <a:r>
              <a:rPr lang="es-PA" altLang="es-MX">
                <a:solidFill>
                  <a:schemeClr val="bg1"/>
                </a:solidFill>
                <a:latin typeface="Century Gothic" panose="020B0502020202020204" pitchFamily="34" charset="0"/>
              </a:rPr>
              <a:t>Acelerada transnacionalización </a:t>
            </a:r>
          </a:p>
          <a:p>
            <a:pPr algn="ctr">
              <a:lnSpc>
                <a:spcPct val="110000"/>
              </a:lnSpc>
              <a:spcBef>
                <a:spcPct val="0"/>
              </a:spcBef>
              <a:buFontTx/>
              <a:buNone/>
            </a:pPr>
            <a:r>
              <a:rPr lang="es-PA" altLang="es-MX">
                <a:solidFill>
                  <a:schemeClr val="bg1"/>
                </a:solidFill>
                <a:latin typeface="Century Gothic" panose="020B0502020202020204" pitchFamily="34" charset="0"/>
              </a:rPr>
              <a:t>de la economía</a:t>
            </a:r>
          </a:p>
        </p:txBody>
      </p:sp>
      <p:pic>
        <p:nvPicPr>
          <p:cNvPr id="47117" name="Picture 8" descr="Resultado de imagen para Productos Alimenticios Pascua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963" y="4027488"/>
            <a:ext cx="24098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2533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3" name="Imagen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938420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a:spLocks noChangeArrowheads="1"/>
          </p:cNvSpPr>
          <p:nvPr/>
        </p:nvSpPr>
        <p:spPr bwMode="auto">
          <a:xfrm>
            <a:off x="780238" y="2276872"/>
            <a:ext cx="8363762"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S" altLang="es-VE" sz="3600" dirty="0" smtClean="0">
                <a:latin typeface="Century Gothic" panose="020B0502020202020204" pitchFamily="34" charset="0"/>
              </a:rPr>
              <a:t>Tres ejes estratégicos</a:t>
            </a:r>
            <a:r>
              <a:rPr lang="es-ES" altLang="es-VE" sz="3200" dirty="0" smtClean="0">
                <a:latin typeface="Century Gothic" panose="020B0502020202020204" pitchFamily="34" charset="0"/>
              </a:rPr>
              <a:t>:</a:t>
            </a:r>
          </a:p>
          <a:p>
            <a:endParaRPr lang="es-ES" altLang="es-VE" sz="1200" dirty="0" smtClean="0">
              <a:latin typeface="Century Gothic" panose="020B0502020202020204" pitchFamily="34" charset="0"/>
            </a:endParaRPr>
          </a:p>
          <a:p>
            <a:pPr marL="342900" indent="-342900">
              <a:buFont typeface="Arial" panose="020B0604020202020204" pitchFamily="34" charset="0"/>
              <a:buChar char="•"/>
            </a:pPr>
            <a:r>
              <a:rPr lang="es-ES" altLang="es-VE" sz="3200" dirty="0" smtClean="0">
                <a:latin typeface="Century Gothic" panose="020B0502020202020204" pitchFamily="34" charset="0"/>
              </a:rPr>
              <a:t>Turismo</a:t>
            </a:r>
          </a:p>
          <a:p>
            <a:pPr marL="342900" indent="-342900">
              <a:buFont typeface="Arial" panose="020B0604020202020204" pitchFamily="34" charset="0"/>
              <a:buChar char="•"/>
            </a:pPr>
            <a:r>
              <a:rPr lang="es-ES" altLang="es-VE" sz="3200" dirty="0" smtClean="0">
                <a:latin typeface="Century Gothic" panose="020B0502020202020204" pitchFamily="34" charset="0"/>
              </a:rPr>
              <a:t>Logística </a:t>
            </a:r>
          </a:p>
          <a:p>
            <a:pPr marL="342900" indent="-342900">
              <a:buFont typeface="Arial" panose="020B0604020202020204" pitchFamily="34" charset="0"/>
              <a:buChar char="•"/>
            </a:pPr>
            <a:r>
              <a:rPr lang="es-ES" altLang="es-VE" sz="3200" dirty="0" smtClean="0">
                <a:latin typeface="Century Gothic" panose="020B0502020202020204" pitchFamily="34" charset="0"/>
              </a:rPr>
              <a:t>Agricultura (clave para la descentralización del desarrollo)</a:t>
            </a:r>
            <a:endParaRPr lang="es-ES" altLang="es-VE" sz="3200" dirty="0">
              <a:latin typeface="Century Gothic" panose="020B0502020202020204" pitchFamily="34" charset="0"/>
            </a:endParaRPr>
          </a:p>
        </p:txBody>
      </p:sp>
      <p:sp>
        <p:nvSpPr>
          <p:cNvPr id="5" name="Título 1"/>
          <p:cNvSpPr>
            <a:spLocks noGrp="1"/>
          </p:cNvSpPr>
          <p:nvPr>
            <p:ph type="title" idx="4294967295"/>
          </p:nvPr>
        </p:nvSpPr>
        <p:spPr>
          <a:xfrm>
            <a:off x="539552" y="332656"/>
            <a:ext cx="7848872" cy="1656184"/>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500"/>
              <a:buFont typeface="Century Gothic"/>
            </a:pPr>
            <a:r>
              <a:rPr lang="es-ES" altLang="es-VE" dirty="0" smtClean="0">
                <a:solidFill>
                  <a:schemeClr val="dk1"/>
                </a:solidFill>
                <a:latin typeface="Century Gothic"/>
                <a:ea typeface="Century Gothic"/>
                <a:cs typeface="Century Gothic"/>
              </a:rPr>
              <a:t>Plan Estratégico del Gobierno 2015-2019 </a:t>
            </a:r>
            <a:endParaRPr lang="es-ES" altLang="es-VE" dirty="0">
              <a:solidFill>
                <a:schemeClr val="dk1"/>
              </a:solidFill>
              <a:latin typeface="Century Gothic"/>
              <a:ea typeface="Century Gothic"/>
              <a:cs typeface="Century Gothic"/>
            </a:endParaRPr>
          </a:p>
        </p:txBody>
      </p:sp>
    </p:spTree>
    <p:extLst>
      <p:ext uri="{BB962C8B-B14F-4D97-AF65-F5344CB8AC3E}">
        <p14:creationId xmlns:p14="http://schemas.microsoft.com/office/powerpoint/2010/main" val="17704971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13314" name="Picture 2" descr="Resultado de imagen para descentralizacion pana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38" y="1158561"/>
            <a:ext cx="9256038" cy="4628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9691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98613"/>
            <a:ext cx="9144000"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redondeado 3"/>
          <p:cNvSpPr/>
          <p:nvPr/>
        </p:nvSpPr>
        <p:spPr bwMode="auto">
          <a:xfrm rot="2899416">
            <a:off x="-477043" y="1577181"/>
            <a:ext cx="3181350" cy="2944813"/>
          </a:xfrm>
          <a:prstGeom prst="roundRect">
            <a:avLst/>
          </a:prstGeom>
          <a:noFill/>
          <a:ln w="38100" cap="flat" cmpd="sng" algn="ctr">
            <a:solidFill>
              <a:srgbClr val="FF0000"/>
            </a:solidFill>
            <a:prstDash val="solid"/>
            <a:round/>
            <a:headEnd type="none" w="med" len="med"/>
            <a:tailEnd type="none" w="med" len="med"/>
          </a:ln>
          <a:effectLst/>
        </p:spPr>
        <p:txBody>
          <a:bodyPr/>
          <a:lstStyle/>
          <a:p>
            <a:pPr>
              <a:defRPr/>
            </a:pPr>
            <a:endParaRPr lang="es-ES">
              <a:effectLst>
                <a:outerShdw blurRad="38100" dist="38100" dir="2700000" algn="tl">
                  <a:srgbClr val="000000">
                    <a:alpha val="43137"/>
                  </a:srgbClr>
                </a:outerShdw>
              </a:effectLst>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6238" y="3705225"/>
            <a:ext cx="202882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redondeado 7"/>
          <p:cNvSpPr/>
          <p:nvPr/>
        </p:nvSpPr>
        <p:spPr bwMode="auto">
          <a:xfrm rot="19858052">
            <a:off x="3167063" y="1909763"/>
            <a:ext cx="3165475" cy="692150"/>
          </a:xfrm>
          <a:prstGeom prst="roundRect">
            <a:avLst/>
          </a:prstGeom>
          <a:noFill/>
          <a:ln w="28575" cap="flat" cmpd="sng" algn="ctr">
            <a:solidFill>
              <a:srgbClr val="FF0000"/>
            </a:solidFill>
            <a:prstDash val="solid"/>
            <a:round/>
            <a:headEnd type="none" w="med" len="med"/>
            <a:tailEnd type="none" w="med" len="med"/>
          </a:ln>
          <a:effectLst/>
        </p:spPr>
        <p:txBody>
          <a:bodyPr/>
          <a:lstStyle/>
          <a:p>
            <a:pPr>
              <a:defRPr/>
            </a:pPr>
            <a:endParaRPr lang="es-ES">
              <a:effectLst>
                <a:outerShdw blurRad="38100" dist="38100" dir="2700000" algn="tl">
                  <a:srgbClr val="000000">
                    <a:alpha val="43137"/>
                  </a:srgbClr>
                </a:outerShdw>
              </a:effectLst>
            </a:endParaRPr>
          </a:p>
        </p:txBody>
      </p:sp>
      <p:sp>
        <p:nvSpPr>
          <p:cNvPr id="48135" name="1 Título"/>
          <p:cNvSpPr txBox="1">
            <a:spLocks/>
          </p:cNvSpPr>
          <p:nvPr/>
        </p:nvSpPr>
        <p:spPr bwMode="auto">
          <a:xfrm>
            <a:off x="-865188" y="-26988"/>
            <a:ext cx="10874376" cy="1651001"/>
          </a:xfrm>
          <a:prstGeom prst="rect">
            <a:avLst/>
          </a:prstGeom>
          <a:solidFill>
            <a:srgbClr val="0000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lnSpc>
                <a:spcPct val="110000"/>
              </a:lnSpc>
              <a:spcBef>
                <a:spcPct val="0"/>
              </a:spcBef>
              <a:buFontTx/>
              <a:buNone/>
            </a:pPr>
            <a:r>
              <a:rPr lang="es-PA" altLang="es-MX" sz="4800">
                <a:solidFill>
                  <a:schemeClr val="bg1"/>
                </a:solidFill>
                <a:latin typeface="Century Gothic" panose="020B0502020202020204" pitchFamily="34" charset="0"/>
              </a:rPr>
              <a:t>Aparecen nuevos actores territoriales</a:t>
            </a:r>
            <a:endParaRPr lang="es-MX" altLang="es-MX" sz="4800">
              <a:solidFill>
                <a:schemeClr val="bg1"/>
              </a:solidFill>
              <a:latin typeface="Century Gothic" panose="020B0502020202020204" pitchFamily="34" charset="0"/>
            </a:endParaRPr>
          </a:p>
        </p:txBody>
      </p:sp>
      <p:pic>
        <p:nvPicPr>
          <p:cNvPr id="200706" name="Picture 2" descr="Resultado de imagen para cecom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5589588"/>
            <a:ext cx="12827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rcRect l="22878" t="-3506" r="23395" b="78052"/>
          <a:stretch>
            <a:fillRect/>
          </a:stretch>
        </p:blipFill>
        <p:spPr bwMode="auto">
          <a:xfrm>
            <a:off x="6281738" y="876300"/>
            <a:ext cx="18732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p:cNvPicPr>
            <a:picLocks noChangeAspect="1"/>
          </p:cNvPicPr>
          <p:nvPr/>
        </p:nvPicPr>
        <p:blipFill>
          <a:blip r:embed="rId6">
            <a:extLst>
              <a:ext uri="{28A0092B-C50C-407E-A947-70E740481C1C}">
                <a14:useLocalDpi xmlns:a14="http://schemas.microsoft.com/office/drawing/2010/main" val="0"/>
              </a:ext>
            </a:extLst>
          </a:blip>
          <a:srcRect l="40942" t="8612" r="658" b="23961"/>
          <a:stretch>
            <a:fillRect/>
          </a:stretch>
        </p:blipFill>
        <p:spPr bwMode="auto">
          <a:xfrm>
            <a:off x="4973079" y="4452870"/>
            <a:ext cx="1538288"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605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07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a:blip r:embed="rId2"/>
          <a:stretch>
            <a:fillRect/>
          </a:stretch>
        </p:blipFill>
        <p:spPr>
          <a:xfrm>
            <a:off x="5430570" y="452618"/>
            <a:ext cx="1670690" cy="1663265"/>
          </a:xfrm>
          <a:prstGeom prst="rect">
            <a:avLst/>
          </a:prstGeom>
        </p:spPr>
      </p:pic>
      <p:pic>
        <p:nvPicPr>
          <p:cNvPr id="3" name="Imagen 2"/>
          <p:cNvPicPr>
            <a:picLocks noChangeAspect="1"/>
          </p:cNvPicPr>
          <p:nvPr/>
        </p:nvPicPr>
        <p:blipFill>
          <a:blip r:embed="rId3"/>
          <a:stretch>
            <a:fillRect/>
          </a:stretch>
        </p:blipFill>
        <p:spPr>
          <a:xfrm>
            <a:off x="7434337" y="1284250"/>
            <a:ext cx="1181744" cy="1427939"/>
          </a:xfrm>
          <a:prstGeom prst="rect">
            <a:avLst/>
          </a:prstGeom>
        </p:spPr>
      </p:pic>
      <p:pic>
        <p:nvPicPr>
          <p:cNvPr id="10" name="Imagen 9"/>
          <p:cNvPicPr>
            <a:picLocks noChangeAspect="1"/>
          </p:cNvPicPr>
          <p:nvPr/>
        </p:nvPicPr>
        <p:blipFill>
          <a:blip r:embed="rId4"/>
          <a:stretch>
            <a:fillRect/>
          </a:stretch>
        </p:blipFill>
        <p:spPr>
          <a:xfrm>
            <a:off x="2915816" y="239312"/>
            <a:ext cx="2347643" cy="1375048"/>
          </a:xfrm>
          <a:prstGeom prst="rect">
            <a:avLst/>
          </a:prstGeom>
        </p:spPr>
      </p:pic>
      <p:pic>
        <p:nvPicPr>
          <p:cNvPr id="11" name="Imagen 10"/>
          <p:cNvPicPr>
            <a:picLocks noChangeAspect="1"/>
          </p:cNvPicPr>
          <p:nvPr/>
        </p:nvPicPr>
        <p:blipFill>
          <a:blip r:embed="rId5"/>
          <a:stretch>
            <a:fillRect/>
          </a:stretch>
        </p:blipFill>
        <p:spPr>
          <a:xfrm>
            <a:off x="969341" y="1081312"/>
            <a:ext cx="1699479" cy="1792179"/>
          </a:xfrm>
          <a:prstGeom prst="rect">
            <a:avLst/>
          </a:prstGeom>
        </p:spPr>
      </p:pic>
      <p:pic>
        <p:nvPicPr>
          <p:cNvPr id="3076" name="Picture 4" descr="Resultado de imagen para muchas flecha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02494" y="1944469"/>
            <a:ext cx="4581525" cy="2447926"/>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6" descr="Resultado de imagen para camara comercio chiriqu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grpSp>
        <p:nvGrpSpPr>
          <p:cNvPr id="23" name="Grupo 22"/>
          <p:cNvGrpSpPr/>
          <p:nvPr/>
        </p:nvGrpSpPr>
        <p:grpSpPr>
          <a:xfrm>
            <a:off x="435790" y="4392395"/>
            <a:ext cx="7529342" cy="2253323"/>
            <a:chOff x="435790" y="4392395"/>
            <a:chExt cx="7529342" cy="2253323"/>
          </a:xfrm>
        </p:grpSpPr>
        <p:pic>
          <p:nvPicPr>
            <p:cNvPr id="4" name="Imagen 3"/>
            <p:cNvPicPr>
              <a:picLocks noChangeAspect="1"/>
            </p:cNvPicPr>
            <p:nvPr/>
          </p:nvPicPr>
          <p:blipFill>
            <a:blip r:embed="rId7"/>
            <a:stretch>
              <a:fillRect/>
            </a:stretch>
          </p:blipFill>
          <p:spPr>
            <a:xfrm>
              <a:off x="435790" y="5255552"/>
              <a:ext cx="2129676" cy="618969"/>
            </a:xfrm>
            <a:prstGeom prst="rect">
              <a:avLst/>
            </a:prstGeom>
          </p:spPr>
        </p:pic>
        <p:pic>
          <p:nvPicPr>
            <p:cNvPr id="7" name="Imagen 6"/>
            <p:cNvPicPr>
              <a:picLocks noChangeAspect="1"/>
            </p:cNvPicPr>
            <p:nvPr/>
          </p:nvPicPr>
          <p:blipFill>
            <a:blip r:embed="rId8"/>
            <a:stretch>
              <a:fillRect/>
            </a:stretch>
          </p:blipFill>
          <p:spPr>
            <a:xfrm>
              <a:off x="2545851" y="4392395"/>
              <a:ext cx="1537918" cy="1521097"/>
            </a:xfrm>
            <a:prstGeom prst="rect">
              <a:avLst/>
            </a:prstGeom>
          </p:spPr>
        </p:pic>
        <p:pic>
          <p:nvPicPr>
            <p:cNvPr id="8" name="Imagen 7"/>
            <p:cNvPicPr>
              <a:picLocks noChangeAspect="1"/>
            </p:cNvPicPr>
            <p:nvPr/>
          </p:nvPicPr>
          <p:blipFill>
            <a:blip r:embed="rId9"/>
            <a:stretch>
              <a:fillRect/>
            </a:stretch>
          </p:blipFill>
          <p:spPr>
            <a:xfrm>
              <a:off x="6373033" y="4824671"/>
              <a:ext cx="1592099" cy="690999"/>
            </a:xfrm>
            <a:prstGeom prst="rect">
              <a:avLst/>
            </a:prstGeom>
          </p:spPr>
        </p:pic>
        <p:pic>
          <p:nvPicPr>
            <p:cNvPr id="9" name="Imagen 8"/>
            <p:cNvPicPr>
              <a:picLocks noChangeAspect="1"/>
            </p:cNvPicPr>
            <p:nvPr/>
          </p:nvPicPr>
          <p:blipFill>
            <a:blip r:embed="rId10"/>
            <a:stretch>
              <a:fillRect/>
            </a:stretch>
          </p:blipFill>
          <p:spPr>
            <a:xfrm>
              <a:off x="4427984" y="4722504"/>
              <a:ext cx="1194942" cy="829143"/>
            </a:xfrm>
            <a:prstGeom prst="rect">
              <a:avLst/>
            </a:prstGeom>
          </p:spPr>
        </p:pic>
        <p:pic>
          <p:nvPicPr>
            <p:cNvPr id="19" name="Imagen 18"/>
            <p:cNvPicPr>
              <a:picLocks noChangeAspect="1"/>
            </p:cNvPicPr>
            <p:nvPr/>
          </p:nvPicPr>
          <p:blipFill>
            <a:blip r:embed="rId11"/>
            <a:stretch>
              <a:fillRect/>
            </a:stretch>
          </p:blipFill>
          <p:spPr>
            <a:xfrm>
              <a:off x="2858738" y="5711995"/>
              <a:ext cx="912143" cy="884139"/>
            </a:xfrm>
            <a:prstGeom prst="rect">
              <a:avLst/>
            </a:prstGeom>
          </p:spPr>
        </p:pic>
        <p:pic>
          <p:nvPicPr>
            <p:cNvPr id="20" name="Imagen 19"/>
            <p:cNvPicPr>
              <a:picLocks noChangeAspect="1"/>
            </p:cNvPicPr>
            <p:nvPr/>
          </p:nvPicPr>
          <p:blipFill>
            <a:blip r:embed="rId12"/>
            <a:stretch>
              <a:fillRect/>
            </a:stretch>
          </p:blipFill>
          <p:spPr>
            <a:xfrm>
              <a:off x="4360069" y="5945312"/>
              <a:ext cx="1330771" cy="700406"/>
            </a:xfrm>
            <a:prstGeom prst="rect">
              <a:avLst/>
            </a:prstGeom>
          </p:spPr>
        </p:pic>
        <p:pic>
          <p:nvPicPr>
            <p:cNvPr id="3080" name="Picture 8" descr="Resultado de imagen para inadeh panam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65915" y="5734255"/>
              <a:ext cx="911373" cy="9113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2467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3" name="Imagen 2"/>
          <p:cNvPicPr>
            <a:picLocks noChangeAspect="1"/>
          </p:cNvPicPr>
          <p:nvPr/>
        </p:nvPicPr>
        <p:blipFill rotWithShape="1">
          <a:blip r:embed="rId2"/>
          <a:srcRect l="21650" t="16384" r="44488" b="5178"/>
          <a:stretch/>
        </p:blipFill>
        <p:spPr>
          <a:xfrm>
            <a:off x="4661318" y="1052736"/>
            <a:ext cx="4447186" cy="5791683"/>
          </a:xfrm>
          <a:prstGeom prst="rect">
            <a:avLst/>
          </a:prstGeom>
        </p:spPr>
      </p:pic>
      <p:pic>
        <p:nvPicPr>
          <p:cNvPr id="4" name="Imagen 3"/>
          <p:cNvPicPr>
            <a:picLocks noChangeAspect="1"/>
          </p:cNvPicPr>
          <p:nvPr/>
        </p:nvPicPr>
        <p:blipFill rotWithShape="1">
          <a:blip r:embed="rId3"/>
          <a:srcRect l="50000" t="20586" r="26375" b="26189"/>
          <a:stretch/>
        </p:blipFill>
        <p:spPr>
          <a:xfrm>
            <a:off x="35496" y="1052736"/>
            <a:ext cx="4572382" cy="5791683"/>
          </a:xfrm>
          <a:prstGeom prst="rect">
            <a:avLst/>
          </a:prstGeom>
        </p:spPr>
      </p:pic>
    </p:spTree>
    <p:extLst>
      <p:ext uri="{BB962C8B-B14F-4D97-AF65-F5344CB8AC3E}">
        <p14:creationId xmlns:p14="http://schemas.microsoft.com/office/powerpoint/2010/main" val="384590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3" name="Imagen 2"/>
          <p:cNvPicPr>
            <a:picLocks noChangeAspect="1"/>
          </p:cNvPicPr>
          <p:nvPr/>
        </p:nvPicPr>
        <p:blipFill>
          <a:blip r:embed="rId2"/>
          <a:stretch>
            <a:fillRect/>
          </a:stretch>
        </p:blipFill>
        <p:spPr>
          <a:xfrm>
            <a:off x="359531" y="116632"/>
            <a:ext cx="8424935" cy="5012748"/>
          </a:xfrm>
          <a:prstGeom prst="rect">
            <a:avLst/>
          </a:prstGeom>
        </p:spPr>
      </p:pic>
      <p:sp>
        <p:nvSpPr>
          <p:cNvPr id="5" name="Shape 95"/>
          <p:cNvSpPr txBox="1"/>
          <p:nvPr/>
        </p:nvSpPr>
        <p:spPr>
          <a:xfrm>
            <a:off x="0" y="4941168"/>
            <a:ext cx="9144000" cy="1656184"/>
          </a:xfrm>
          <a:prstGeom prst="rect">
            <a:avLst/>
          </a:prstGeom>
          <a:solidFill>
            <a:schemeClr val="tx1">
              <a:lumMod val="75000"/>
              <a:lumOff val="25000"/>
              <a:alpha val="45882"/>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PA" sz="4000" dirty="0" smtClean="0">
                <a:solidFill>
                  <a:schemeClr val="bg1"/>
                </a:solidFill>
                <a:latin typeface="Century Gothic"/>
                <a:ea typeface="Century Gothic"/>
                <a:cs typeface="Century Gothic"/>
                <a:sym typeface="Century Gothic"/>
              </a:rPr>
              <a:t>Es difícil exagerar la importancia de este esfuerzo</a:t>
            </a:r>
            <a:endParaRPr lang="es-PA" sz="4000" dirty="0" smtClean="0">
              <a:solidFill>
                <a:schemeClr val="bg1"/>
              </a:solidFill>
              <a:latin typeface="Century Gothic"/>
              <a:ea typeface="Century Gothic"/>
              <a:cs typeface="Century Gothic"/>
              <a:sym typeface="Century Gothic"/>
            </a:endParaRPr>
          </a:p>
          <a:p>
            <a:pPr marL="0" marR="0" lvl="0" indent="0" algn="ctr" rtl="0">
              <a:spcBef>
                <a:spcPts val="0"/>
              </a:spcBef>
              <a:spcAft>
                <a:spcPts val="0"/>
              </a:spcAft>
              <a:buNone/>
            </a:pPr>
            <a:endParaRPr lang="es-PA" sz="700" dirty="0" smtClean="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54636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ultado de imagen para inquietu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68" y="-1251520"/>
            <a:ext cx="11041224" cy="8280920"/>
          </a:xfrm>
          <a:prstGeom prst="rect">
            <a:avLst/>
          </a:prstGeom>
          <a:noFill/>
          <a:extLst>
            <a:ext uri="{909E8E84-426E-40DD-AFC4-6F175D3DCCD1}">
              <a14:hiddenFill xmlns:a14="http://schemas.microsoft.com/office/drawing/2010/main">
                <a:solidFill>
                  <a:srgbClr val="FFFFFF"/>
                </a:solidFill>
              </a14:hiddenFill>
            </a:ext>
          </a:extLst>
        </p:spPr>
      </p:pic>
      <p:sp>
        <p:nvSpPr>
          <p:cNvPr id="3" name="Shape 95"/>
          <p:cNvSpPr txBox="1"/>
          <p:nvPr/>
        </p:nvSpPr>
        <p:spPr>
          <a:xfrm>
            <a:off x="251520" y="4581128"/>
            <a:ext cx="8784976" cy="1656184"/>
          </a:xfrm>
          <a:prstGeom prst="rect">
            <a:avLst/>
          </a:prstGeom>
          <a:solidFill>
            <a:schemeClr val="tx1">
              <a:lumMod val="75000"/>
              <a:lumOff val="25000"/>
              <a:alpha val="45882"/>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PA" sz="4000" dirty="0" smtClean="0">
                <a:solidFill>
                  <a:schemeClr val="bg1"/>
                </a:solidFill>
                <a:latin typeface="Century Gothic"/>
                <a:ea typeface="Century Gothic"/>
                <a:cs typeface="Century Gothic"/>
                <a:sym typeface="Century Gothic"/>
              </a:rPr>
              <a:t>¿Cómo apalancar el Plan Maestro desde la educación gerencial?</a:t>
            </a:r>
            <a:endParaRPr lang="es-PA" sz="4000" dirty="0" smtClean="0">
              <a:solidFill>
                <a:schemeClr val="bg1"/>
              </a:solidFill>
              <a:latin typeface="Century Gothic"/>
              <a:ea typeface="Century Gothic"/>
              <a:cs typeface="Century Gothic"/>
              <a:sym typeface="Century Gothic"/>
            </a:endParaRPr>
          </a:p>
          <a:p>
            <a:pPr marL="0" marR="0" lvl="0" indent="0" algn="ctr" rtl="0">
              <a:spcBef>
                <a:spcPts val="0"/>
              </a:spcBef>
              <a:spcAft>
                <a:spcPts val="0"/>
              </a:spcAft>
              <a:buNone/>
            </a:pPr>
            <a:endParaRPr lang="es-PA" sz="700" dirty="0" smtClean="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08883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 Título"/>
          <p:cNvSpPr txBox="1">
            <a:spLocks/>
          </p:cNvSpPr>
          <p:nvPr/>
        </p:nvSpPr>
        <p:spPr>
          <a:xfrm>
            <a:off x="0" y="3510136"/>
            <a:ext cx="8640960" cy="998984"/>
          </a:xfrm>
          <a:prstGeom prst="rect">
            <a:avLst/>
          </a:prstGeom>
        </p:spPr>
        <p:txBody>
          <a:bodyPr/>
          <a:lstStyle>
            <a:lvl1pPr algn="ctr" defTabSz="914400" rtl="0" eaLnBrk="1" latinLnBrk="0" hangingPunct="1">
              <a:spcBef>
                <a:spcPct val="0"/>
              </a:spcBef>
              <a:buNone/>
              <a:defRPr sz="3000" b="1" kern="1200" baseline="0">
                <a:solidFill>
                  <a:schemeClr val="tx1"/>
                </a:solidFill>
                <a:latin typeface="Corbel" pitchFamily="34" charset="0"/>
                <a:ea typeface="+mj-ea"/>
                <a:cs typeface="+mj-cs"/>
              </a:defRPr>
            </a:lvl1pPr>
          </a:lstStyle>
          <a:p>
            <a:pPr algn="l"/>
            <a:r>
              <a:rPr lang="es-VE" sz="2800" b="0" dirty="0" smtClean="0">
                <a:latin typeface="+mn-lt"/>
              </a:rPr>
              <a:t/>
            </a:r>
            <a:br>
              <a:rPr lang="es-VE" sz="2800" b="0" dirty="0" smtClean="0">
                <a:latin typeface="+mn-lt"/>
              </a:rPr>
            </a:br>
            <a:endParaRPr lang="es-VE" sz="2000" b="0" dirty="0">
              <a:latin typeface="+mn-lt"/>
            </a:endParaRPr>
          </a:p>
        </p:txBody>
      </p:sp>
      <p:sp>
        <p:nvSpPr>
          <p:cNvPr id="4" name="Rectángulo 3"/>
          <p:cNvSpPr/>
          <p:nvPr/>
        </p:nvSpPr>
        <p:spPr>
          <a:xfrm>
            <a:off x="595954" y="1400577"/>
            <a:ext cx="8045006" cy="3108543"/>
          </a:xfrm>
          <a:prstGeom prst="rect">
            <a:avLst/>
          </a:prstGeom>
        </p:spPr>
        <p:txBody>
          <a:bodyPr wrap="square">
            <a:spAutoFit/>
          </a:bodyPr>
          <a:lstStyle/>
          <a:p>
            <a:pPr algn="just"/>
            <a:r>
              <a:rPr lang="es-PA" sz="2800" dirty="0"/>
              <a:t>"El 80% de los productores solo se dedica a producir y no ven la actividad como un negocio (...)  por lo que hay que ayudarles a cambiar el chip, a que formulen sus proyectos, apoyarlos a llevar la contabilidad, manejo de los negocios, y </a:t>
            </a:r>
            <a:r>
              <a:rPr lang="es-PA" sz="2800" u="sng" dirty="0"/>
              <a:t>mucha capacitación empresarial</a:t>
            </a:r>
            <a:r>
              <a:rPr lang="es-PA" sz="2800" dirty="0"/>
              <a:t>" </a:t>
            </a:r>
            <a:endParaRPr lang="es-PA" sz="2800" dirty="0" smtClean="0"/>
          </a:p>
          <a:p>
            <a:pPr algn="just"/>
            <a:endParaRPr lang="es-ES" sz="2800" dirty="0"/>
          </a:p>
        </p:txBody>
      </p:sp>
      <p:sp>
        <p:nvSpPr>
          <p:cNvPr id="5" name="Rectángulo 4"/>
          <p:cNvSpPr/>
          <p:nvPr/>
        </p:nvSpPr>
        <p:spPr>
          <a:xfrm>
            <a:off x="2735288" y="5589240"/>
            <a:ext cx="6445224" cy="584775"/>
          </a:xfrm>
          <a:prstGeom prst="rect">
            <a:avLst/>
          </a:prstGeom>
        </p:spPr>
        <p:txBody>
          <a:bodyPr wrap="square">
            <a:spAutoFit/>
          </a:bodyPr>
          <a:lstStyle/>
          <a:p>
            <a:r>
              <a:rPr lang="es-MX" sz="3200" b="1" i="1" dirty="0" smtClean="0">
                <a:solidFill>
                  <a:srgbClr val="FF0000"/>
                </a:solidFill>
              </a:rPr>
              <a:t>G</a:t>
            </a:r>
            <a:r>
              <a:rPr lang="es-MX" sz="3200" b="1" i="1" dirty="0" smtClean="0">
                <a:solidFill>
                  <a:srgbClr val="FF0000"/>
                </a:solidFill>
              </a:rPr>
              <a:t>erencia de  </a:t>
            </a:r>
            <a:r>
              <a:rPr lang="es-MX" sz="3200" b="1" i="1" dirty="0" err="1">
                <a:solidFill>
                  <a:srgbClr val="FF0000"/>
                </a:solidFill>
              </a:rPr>
              <a:t>agronegocios</a:t>
            </a:r>
            <a:endParaRPr lang="es-ES" sz="3200" b="1" dirty="0">
              <a:solidFill>
                <a:srgbClr val="FF0000"/>
              </a:solidFill>
            </a:endParaRPr>
          </a:p>
        </p:txBody>
      </p:sp>
      <p:pic>
        <p:nvPicPr>
          <p:cNvPr id="3074" name="Picture 2" descr="Resultado de imagen para FLECHA"/>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457000" y="5589240"/>
            <a:ext cx="1269196" cy="600385"/>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532185" y="4293096"/>
            <a:ext cx="7992888" cy="677108"/>
          </a:xfrm>
          <a:prstGeom prst="rect">
            <a:avLst/>
          </a:prstGeom>
        </p:spPr>
        <p:txBody>
          <a:bodyPr wrap="square">
            <a:spAutoFit/>
          </a:bodyPr>
          <a:lstStyle/>
          <a:p>
            <a:pPr algn="r"/>
            <a:r>
              <a:rPr lang="es-ES" sz="2000" dirty="0" smtClean="0"/>
              <a:t>Gerardo Escudero</a:t>
            </a:r>
          </a:p>
          <a:p>
            <a:pPr algn="r"/>
            <a:r>
              <a:rPr lang="es-ES" dirty="0" smtClean="0"/>
              <a:t>https</a:t>
            </a:r>
            <a:r>
              <a:rPr lang="es-ES" dirty="0"/>
              <a:t>://elcapitalfinanciero.com/agricultura-precision-clave-plan-maestro-del-agro</a:t>
            </a:r>
          </a:p>
        </p:txBody>
      </p:sp>
    </p:spTree>
    <p:extLst>
      <p:ext uri="{BB962C8B-B14F-4D97-AF65-F5344CB8AC3E}">
        <p14:creationId xmlns:p14="http://schemas.microsoft.com/office/powerpoint/2010/main" val="10162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4167" y="-133459"/>
            <a:ext cx="9312333" cy="5832648"/>
          </a:xfrm>
          <a:prstGeom prst="rect">
            <a:avLst/>
          </a:prstGeom>
        </p:spPr>
      </p:pic>
      <p:sp>
        <p:nvSpPr>
          <p:cNvPr id="4" name="Shape 100"/>
          <p:cNvSpPr txBox="1"/>
          <p:nvPr/>
        </p:nvSpPr>
        <p:spPr>
          <a:xfrm>
            <a:off x="0" y="5661248"/>
            <a:ext cx="9144000" cy="1261179"/>
          </a:xfrm>
          <a:prstGeom prst="rect">
            <a:avLst/>
          </a:prstGeom>
          <a:solidFill>
            <a:srgbClr val="0000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VE"/>
            </a:defPPr>
            <a:lvl1pPr algn="ctr">
              <a:lnSpc>
                <a:spcPct val="110000"/>
              </a:lnSpc>
              <a:spcBef>
                <a:spcPct val="0"/>
              </a:spcBef>
              <a:buFontTx/>
              <a:buNone/>
              <a:defRPr sz="3200">
                <a:solidFill>
                  <a:schemeClr val="bg1"/>
                </a:solidFill>
                <a:latin typeface="Century Gothic" panose="020B0502020202020204" pitchFamily="34" charset="0"/>
              </a:defRPr>
            </a:lvl1pPr>
            <a:lvl2pPr marL="742950" indent="-285750">
              <a:spcBef>
                <a:spcPct val="20000"/>
              </a:spcBef>
              <a:buChar char="–"/>
              <a:defRPr sz="2800">
                <a:latin typeface="Comic Sans MS" panose="030F0702030302020204" pitchFamily="66" charset="0"/>
              </a:defRPr>
            </a:lvl2pPr>
            <a:lvl3pPr marL="1143000" indent="-228600">
              <a:spcBef>
                <a:spcPct val="20000"/>
              </a:spcBef>
              <a:buChar char="•"/>
              <a:defRPr sz="2400">
                <a:latin typeface="Comic Sans MS" panose="030F0702030302020204" pitchFamily="66" charset="0"/>
              </a:defRPr>
            </a:lvl3pPr>
            <a:lvl4pPr marL="1600200" indent="-228600">
              <a:spcBef>
                <a:spcPct val="20000"/>
              </a:spcBef>
              <a:buChar char="–"/>
              <a:defRPr sz="2000">
                <a:latin typeface="Comic Sans MS" panose="030F0702030302020204" pitchFamily="66" charset="0"/>
              </a:defRPr>
            </a:lvl4pPr>
            <a:lvl5pPr marL="2057400" indent="-228600">
              <a:spcBef>
                <a:spcPct val="20000"/>
              </a:spcBef>
              <a:buChar char="»"/>
              <a:defRPr sz="2000">
                <a:latin typeface="Comic Sans MS" panose="030F0702030302020204" pitchFamily="66" charset="0"/>
              </a:defRPr>
            </a:lvl5pPr>
            <a:lvl6pPr marL="2514600" indent="-228600" eaLnBrk="0" fontAlgn="base" hangingPunct="0">
              <a:spcBef>
                <a:spcPct val="20000"/>
              </a:spcBef>
              <a:spcAft>
                <a:spcPct val="0"/>
              </a:spcAft>
              <a:buChar char="»"/>
              <a:defRPr sz="2000">
                <a:latin typeface="Comic Sans MS" panose="030F0702030302020204" pitchFamily="66" charset="0"/>
              </a:defRPr>
            </a:lvl6pPr>
            <a:lvl7pPr marL="2971800" indent="-228600" eaLnBrk="0" fontAlgn="base" hangingPunct="0">
              <a:spcBef>
                <a:spcPct val="20000"/>
              </a:spcBef>
              <a:spcAft>
                <a:spcPct val="0"/>
              </a:spcAft>
              <a:buChar char="»"/>
              <a:defRPr sz="2000">
                <a:latin typeface="Comic Sans MS" panose="030F0702030302020204" pitchFamily="66" charset="0"/>
              </a:defRPr>
            </a:lvl7pPr>
            <a:lvl8pPr marL="3429000" indent="-228600" eaLnBrk="0" fontAlgn="base" hangingPunct="0">
              <a:spcBef>
                <a:spcPct val="20000"/>
              </a:spcBef>
              <a:spcAft>
                <a:spcPct val="0"/>
              </a:spcAft>
              <a:buChar char="»"/>
              <a:defRPr sz="2000">
                <a:latin typeface="Comic Sans MS" panose="030F0702030302020204" pitchFamily="66" charset="0"/>
              </a:defRPr>
            </a:lvl8pPr>
            <a:lvl9pPr marL="3886200" indent="-228600" eaLnBrk="0" fontAlgn="base" hangingPunct="0">
              <a:spcBef>
                <a:spcPct val="20000"/>
              </a:spcBef>
              <a:spcAft>
                <a:spcPct val="0"/>
              </a:spcAft>
              <a:buChar char="»"/>
              <a:defRPr sz="2000">
                <a:latin typeface="Comic Sans MS" panose="030F0702030302020204" pitchFamily="66" charset="0"/>
              </a:defRPr>
            </a:lvl9pPr>
          </a:lstStyle>
          <a:p>
            <a:r>
              <a:rPr lang="es-PA" sz="3600" dirty="0">
                <a:sym typeface="Century Gothic"/>
              </a:rPr>
              <a:t>Q</a:t>
            </a:r>
            <a:r>
              <a:rPr lang="es-PA" sz="3600" dirty="0" smtClean="0">
                <a:sym typeface="Century Gothic"/>
              </a:rPr>
              <a:t>ueremos compartir </a:t>
            </a:r>
            <a:r>
              <a:rPr lang="es-PA" sz="3600" dirty="0">
                <a:sym typeface="Century Gothic"/>
              </a:rPr>
              <a:t>nuestra mirada sobre el tema </a:t>
            </a:r>
            <a:endParaRPr lang="es-PA" sz="3600" dirty="0">
              <a:sym typeface="Arial"/>
            </a:endParaRPr>
          </a:p>
        </p:txBody>
      </p:sp>
    </p:spTree>
    <p:extLst>
      <p:ext uri="{BB962C8B-B14F-4D97-AF65-F5344CB8AC3E}">
        <p14:creationId xmlns:p14="http://schemas.microsoft.com/office/powerpoint/2010/main" val="26916226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0863" t="16383" r="17712" b="6580"/>
          <a:stretch/>
        </p:blipFill>
        <p:spPr>
          <a:xfrm>
            <a:off x="-19933" y="-99392"/>
            <a:ext cx="9866846" cy="6957392"/>
          </a:xfrm>
          <a:prstGeom prst="rect">
            <a:avLst/>
          </a:prstGeom>
        </p:spPr>
      </p:pic>
      <p:sp>
        <p:nvSpPr>
          <p:cNvPr id="3" name="Elipse 2"/>
          <p:cNvSpPr/>
          <p:nvPr/>
        </p:nvSpPr>
        <p:spPr>
          <a:xfrm>
            <a:off x="1043608" y="4149081"/>
            <a:ext cx="8352927" cy="864096"/>
          </a:xfrm>
          <a:prstGeom prst="ellipse">
            <a:avLst/>
          </a:prstGeom>
          <a:solidFill>
            <a:srgbClr val="F2F2F2">
              <a:alpha val="23137"/>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p:cNvPicPr>
            <a:picLocks noChangeAspect="1"/>
          </p:cNvPicPr>
          <p:nvPr/>
        </p:nvPicPr>
        <p:blipFill>
          <a:blip r:embed="rId3"/>
          <a:stretch>
            <a:fillRect/>
          </a:stretch>
        </p:blipFill>
        <p:spPr>
          <a:xfrm>
            <a:off x="1501420" y="3501008"/>
            <a:ext cx="5904656" cy="502400"/>
          </a:xfrm>
          <a:prstGeom prst="rect">
            <a:avLst/>
          </a:prstGeom>
          <a:solidFill>
            <a:srgbClr val="F2F2F2">
              <a:alpha val="18824"/>
            </a:srgbClr>
          </a:solidFill>
        </p:spPr>
      </p:pic>
      <p:sp>
        <p:nvSpPr>
          <p:cNvPr id="7" name="Elipse 6"/>
          <p:cNvSpPr/>
          <p:nvPr/>
        </p:nvSpPr>
        <p:spPr>
          <a:xfrm>
            <a:off x="1501420" y="4797152"/>
            <a:ext cx="8111141" cy="792088"/>
          </a:xfrm>
          <a:prstGeom prst="ellipse">
            <a:avLst/>
          </a:prstGeom>
          <a:solidFill>
            <a:srgbClr val="F2F2F2">
              <a:alpha val="12157"/>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5"/>
          <p:cNvSpPr/>
          <p:nvPr/>
        </p:nvSpPr>
        <p:spPr>
          <a:xfrm>
            <a:off x="1763688" y="3069256"/>
            <a:ext cx="6624737" cy="545050"/>
          </a:xfrm>
          <a:prstGeom prst="ellipse">
            <a:avLst/>
          </a:prstGeom>
          <a:solidFill>
            <a:srgbClr val="F2F2F2">
              <a:alpha val="2902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5012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2436" t="19185" r="45276" b="6578"/>
          <a:stretch/>
        </p:blipFill>
        <p:spPr>
          <a:xfrm>
            <a:off x="2051720" y="116632"/>
            <a:ext cx="5172348" cy="6686206"/>
          </a:xfrm>
          <a:prstGeom prst="rect">
            <a:avLst/>
          </a:prstGeom>
        </p:spPr>
      </p:pic>
      <p:pic>
        <p:nvPicPr>
          <p:cNvPr id="3" name="Imagen 2"/>
          <p:cNvPicPr>
            <a:picLocks noChangeAspect="1"/>
          </p:cNvPicPr>
          <p:nvPr/>
        </p:nvPicPr>
        <p:blipFill>
          <a:blip r:embed="rId3"/>
          <a:stretch>
            <a:fillRect/>
          </a:stretch>
        </p:blipFill>
        <p:spPr>
          <a:xfrm>
            <a:off x="1619672" y="332656"/>
            <a:ext cx="5832648" cy="672183"/>
          </a:xfrm>
          <a:prstGeom prst="rect">
            <a:avLst/>
          </a:prstGeom>
        </p:spPr>
      </p:pic>
    </p:spTree>
    <p:extLst>
      <p:ext uri="{BB962C8B-B14F-4D97-AF65-F5344CB8AC3E}">
        <p14:creationId xmlns:p14="http://schemas.microsoft.com/office/powerpoint/2010/main" val="71944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122659" y="1860482"/>
            <a:ext cx="4852916" cy="4919890"/>
          </a:xfrm>
          <a:prstGeom prst="rect">
            <a:avLst/>
          </a:prstGeom>
        </p:spPr>
      </p:pic>
      <p:sp>
        <p:nvSpPr>
          <p:cNvPr id="3" name="11 Forma libre"/>
          <p:cNvSpPr/>
          <p:nvPr/>
        </p:nvSpPr>
        <p:spPr>
          <a:xfrm>
            <a:off x="1227683" y="1271310"/>
            <a:ext cx="6642867" cy="482580"/>
          </a:xfrm>
          <a:custGeom>
            <a:avLst/>
            <a:gdLst>
              <a:gd name="connsiteX0" fmla="*/ 0 w 1669562"/>
              <a:gd name="connsiteY0" fmla="*/ 0 h 2674937"/>
              <a:gd name="connsiteX1" fmla="*/ 1669562 w 1669562"/>
              <a:gd name="connsiteY1" fmla="*/ 0 h 2674937"/>
              <a:gd name="connsiteX2" fmla="*/ 1669562 w 1669562"/>
              <a:gd name="connsiteY2" fmla="*/ 2674937 h 2674937"/>
              <a:gd name="connsiteX3" fmla="*/ 0 w 1669562"/>
              <a:gd name="connsiteY3" fmla="*/ 2674937 h 2674937"/>
              <a:gd name="connsiteX4" fmla="*/ 0 w 1669562"/>
              <a:gd name="connsiteY4" fmla="*/ 0 h 2674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562" h="2674937">
                <a:moveTo>
                  <a:pt x="0" y="0"/>
                </a:moveTo>
                <a:lnTo>
                  <a:pt x="1669562" y="0"/>
                </a:lnTo>
                <a:lnTo>
                  <a:pt x="1669562" y="2674937"/>
                </a:lnTo>
                <a:lnTo>
                  <a:pt x="0" y="2674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00100">
              <a:lnSpc>
                <a:spcPct val="90000"/>
              </a:lnSpc>
              <a:spcBef>
                <a:spcPct val="0"/>
              </a:spcBef>
              <a:spcAft>
                <a:spcPct val="35000"/>
              </a:spcAft>
            </a:pPr>
            <a:r>
              <a:rPr lang="es-VE" sz="2800" kern="1200" dirty="0" smtClean="0">
                <a:solidFill>
                  <a:schemeClr val="tx1"/>
                </a:solidFill>
                <a:latin typeface="Century Gothic" panose="020B0502020202020204" pitchFamily="34" charset="0"/>
              </a:rPr>
              <a:t>Visión gerencial de los </a:t>
            </a:r>
            <a:r>
              <a:rPr lang="es-VE" sz="2800" dirty="0" err="1" smtClean="0">
                <a:solidFill>
                  <a:schemeClr val="tx1"/>
                </a:solidFill>
                <a:latin typeface="Century Gothic" panose="020B0502020202020204" pitchFamily="34" charset="0"/>
              </a:rPr>
              <a:t>a</a:t>
            </a:r>
            <a:r>
              <a:rPr lang="es-VE" sz="2800" kern="1200" dirty="0" err="1" smtClean="0">
                <a:solidFill>
                  <a:schemeClr val="tx1"/>
                </a:solidFill>
                <a:latin typeface="Century Gothic" panose="020B0502020202020204" pitchFamily="34" charset="0"/>
              </a:rPr>
              <a:t>gronegocios</a:t>
            </a:r>
            <a:endParaRPr lang="es-VE" sz="2800" kern="1200" dirty="0">
              <a:solidFill>
                <a:schemeClr val="tx1"/>
              </a:solidFill>
              <a:latin typeface="Century Gothic" panose="020B0502020202020204" pitchFamily="34" charset="0"/>
            </a:endParaRPr>
          </a:p>
        </p:txBody>
      </p:sp>
      <p:sp>
        <p:nvSpPr>
          <p:cNvPr id="4" name="Título 1"/>
          <p:cNvSpPr txBox="1">
            <a:spLocks/>
          </p:cNvSpPr>
          <p:nvPr/>
        </p:nvSpPr>
        <p:spPr>
          <a:xfrm>
            <a:off x="273722" y="3429000"/>
            <a:ext cx="2390524" cy="3024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defPPr>
              <a:defRPr lang="es-VE"/>
            </a:defPPr>
            <a:lvl1pPr lvl="0" algn="r" defTabSz="800100">
              <a:lnSpc>
                <a:spcPct val="90000"/>
              </a:lnSpc>
              <a:spcBef>
                <a:spcPct val="0"/>
              </a:spcBef>
              <a:spcAft>
                <a:spcPct val="35000"/>
              </a:spcAft>
              <a:defRPr sz="3600" b="1">
                <a:solidFill>
                  <a:srgbClr val="BA132D"/>
                </a:solidFill>
              </a:defRPr>
            </a:lvl1pPr>
            <a:lvl2pPr>
              <a:defRPr>
                <a:solidFill>
                  <a:schemeClr val="tx1">
                    <a:hueOff val="0"/>
                    <a:satOff val="0"/>
                    <a:lumOff val="0"/>
                    <a:alphaOff val="0"/>
                  </a:schemeClr>
                </a:solidFill>
              </a:defRPr>
            </a:lvl2pPr>
            <a:lvl3pPr>
              <a:defRPr>
                <a:solidFill>
                  <a:schemeClr val="tx1">
                    <a:hueOff val="0"/>
                    <a:satOff val="0"/>
                    <a:lumOff val="0"/>
                    <a:alphaOff val="0"/>
                  </a:schemeClr>
                </a:solidFill>
              </a:defRPr>
            </a:lvl3pPr>
            <a:lvl4pPr>
              <a:defRPr>
                <a:solidFill>
                  <a:schemeClr val="tx1">
                    <a:hueOff val="0"/>
                    <a:satOff val="0"/>
                    <a:lumOff val="0"/>
                    <a:alphaOff val="0"/>
                  </a:schemeClr>
                </a:solidFill>
              </a:defRPr>
            </a:lvl4pPr>
            <a:lvl5pPr>
              <a:defRPr>
                <a:solidFill>
                  <a:schemeClr val="tx1">
                    <a:hueOff val="0"/>
                    <a:satOff val="0"/>
                    <a:lumOff val="0"/>
                    <a:alphaOff val="0"/>
                  </a:schemeClr>
                </a:solidFill>
              </a:defRPr>
            </a:lvl5pPr>
            <a:lvl6pPr>
              <a:defRPr>
                <a:solidFill>
                  <a:schemeClr val="tx1">
                    <a:hueOff val="0"/>
                    <a:satOff val="0"/>
                    <a:lumOff val="0"/>
                    <a:alphaOff val="0"/>
                  </a:schemeClr>
                </a:solidFill>
              </a:defRPr>
            </a:lvl6pPr>
            <a:lvl7pPr>
              <a:defRPr>
                <a:solidFill>
                  <a:schemeClr val="tx1">
                    <a:hueOff val="0"/>
                    <a:satOff val="0"/>
                    <a:lumOff val="0"/>
                    <a:alphaOff val="0"/>
                  </a:schemeClr>
                </a:solidFill>
              </a:defRPr>
            </a:lvl7pPr>
            <a:lvl8pPr>
              <a:defRPr>
                <a:solidFill>
                  <a:schemeClr val="tx1">
                    <a:hueOff val="0"/>
                    <a:satOff val="0"/>
                    <a:lumOff val="0"/>
                    <a:alphaOff val="0"/>
                  </a:schemeClr>
                </a:solidFill>
              </a:defRPr>
            </a:lvl8pPr>
            <a:lvl9pPr>
              <a:defRPr>
                <a:solidFill>
                  <a:schemeClr val="tx1">
                    <a:hueOff val="0"/>
                    <a:satOff val="0"/>
                    <a:lumOff val="0"/>
                    <a:alphaOff val="0"/>
                  </a:schemeClr>
                </a:solidFill>
              </a:defRPr>
            </a:lvl9pPr>
          </a:lstStyle>
          <a:p>
            <a:r>
              <a:rPr lang="es-VE" sz="2400" b="0" dirty="0" err="1" smtClean="0">
                <a:solidFill>
                  <a:schemeClr val="tx1">
                    <a:lumMod val="50000"/>
                    <a:lumOff val="50000"/>
                  </a:schemeClr>
                </a:solidFill>
                <a:latin typeface="Century Gothic" panose="020B0502020202020204" pitchFamily="34" charset="0"/>
              </a:rPr>
              <a:t>Agromática</a:t>
            </a:r>
            <a:r>
              <a:rPr lang="es-VE" sz="2400" b="0" dirty="0" smtClean="0">
                <a:solidFill>
                  <a:schemeClr val="tx1">
                    <a:lumMod val="50000"/>
                    <a:lumOff val="50000"/>
                  </a:schemeClr>
                </a:solidFill>
                <a:latin typeface="Century Gothic" panose="020B0502020202020204" pitchFamily="34" charset="0"/>
              </a:rPr>
              <a:t/>
            </a:r>
            <a:br>
              <a:rPr lang="es-VE" sz="2400" b="0" dirty="0" smtClean="0">
                <a:solidFill>
                  <a:schemeClr val="tx1">
                    <a:lumMod val="50000"/>
                    <a:lumOff val="50000"/>
                  </a:schemeClr>
                </a:solidFill>
                <a:latin typeface="Century Gothic" panose="020B0502020202020204" pitchFamily="34" charset="0"/>
              </a:rPr>
            </a:br>
            <a:endParaRPr lang="es-VE" sz="2400" b="0" dirty="0">
              <a:solidFill>
                <a:schemeClr val="tx1">
                  <a:lumMod val="50000"/>
                  <a:lumOff val="50000"/>
                </a:schemeClr>
              </a:solidFill>
              <a:latin typeface="Century Gothic" panose="020B0502020202020204" pitchFamily="34" charset="0"/>
            </a:endParaRPr>
          </a:p>
        </p:txBody>
      </p:sp>
      <p:sp>
        <p:nvSpPr>
          <p:cNvPr id="5" name="Título 1"/>
          <p:cNvSpPr txBox="1">
            <a:spLocks/>
          </p:cNvSpPr>
          <p:nvPr/>
        </p:nvSpPr>
        <p:spPr>
          <a:xfrm>
            <a:off x="3055399" y="1915190"/>
            <a:ext cx="3096344" cy="2787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defPPr>
              <a:defRPr lang="es-VE"/>
            </a:defPPr>
            <a:lvl1pPr lvl="0" algn="ctr" defTabSz="800100">
              <a:lnSpc>
                <a:spcPct val="90000"/>
              </a:lnSpc>
              <a:spcBef>
                <a:spcPct val="0"/>
              </a:spcBef>
              <a:spcAft>
                <a:spcPct val="35000"/>
              </a:spcAft>
              <a:defRPr sz="1600" b="1">
                <a:solidFill>
                  <a:srgbClr val="C00000"/>
                </a:solidFill>
                <a:latin typeface="Century Gothic" panose="020B0502020202020204" pitchFamily="34" charset="0"/>
              </a:defRPr>
            </a:lvl1pPr>
          </a:lstStyle>
          <a:p>
            <a:r>
              <a:rPr lang="es-VE" sz="2400" b="0" dirty="0" err="1" smtClean="0">
                <a:solidFill>
                  <a:schemeClr val="tx1">
                    <a:lumMod val="50000"/>
                    <a:lumOff val="50000"/>
                  </a:schemeClr>
                </a:solidFill>
              </a:rPr>
              <a:t>Asociatividad</a:t>
            </a:r>
            <a:endParaRPr lang="es-VE" sz="2400" b="0" dirty="0">
              <a:solidFill>
                <a:schemeClr val="tx1">
                  <a:lumMod val="50000"/>
                  <a:lumOff val="50000"/>
                </a:schemeClr>
              </a:solidFill>
            </a:endParaRPr>
          </a:p>
        </p:txBody>
      </p:sp>
      <p:sp>
        <p:nvSpPr>
          <p:cNvPr id="6" name="Título 1"/>
          <p:cNvSpPr txBox="1">
            <a:spLocks/>
          </p:cNvSpPr>
          <p:nvPr/>
        </p:nvSpPr>
        <p:spPr>
          <a:xfrm>
            <a:off x="5850055" y="2852936"/>
            <a:ext cx="3096344" cy="27876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defPPr>
              <a:defRPr lang="es-VE"/>
            </a:defPPr>
            <a:lvl1pPr lvl="0" algn="ctr" defTabSz="800100">
              <a:lnSpc>
                <a:spcPct val="90000"/>
              </a:lnSpc>
              <a:spcBef>
                <a:spcPct val="0"/>
              </a:spcBef>
              <a:spcAft>
                <a:spcPct val="35000"/>
              </a:spcAft>
              <a:defRPr sz="1600" b="1">
                <a:solidFill>
                  <a:srgbClr val="C00000"/>
                </a:solidFill>
                <a:latin typeface="Century Gothic" panose="020B0502020202020204" pitchFamily="34" charset="0"/>
              </a:defRPr>
            </a:lvl1pPr>
          </a:lstStyle>
          <a:p>
            <a:r>
              <a:rPr lang="es-VE" sz="2400" b="0" dirty="0" smtClean="0">
                <a:solidFill>
                  <a:schemeClr val="tx1">
                    <a:lumMod val="50000"/>
                    <a:lumOff val="50000"/>
                  </a:schemeClr>
                </a:solidFill>
              </a:rPr>
              <a:t>Negocios ambientales</a:t>
            </a:r>
            <a:endParaRPr lang="es-VE" sz="2400" b="0" dirty="0">
              <a:solidFill>
                <a:schemeClr val="tx1">
                  <a:lumMod val="50000"/>
                  <a:lumOff val="50000"/>
                </a:schemeClr>
              </a:solidFill>
            </a:endParaRPr>
          </a:p>
        </p:txBody>
      </p:sp>
      <p:sp>
        <p:nvSpPr>
          <p:cNvPr id="7" name="Título 1"/>
          <p:cNvSpPr txBox="1">
            <a:spLocks/>
          </p:cNvSpPr>
          <p:nvPr/>
        </p:nvSpPr>
        <p:spPr>
          <a:xfrm>
            <a:off x="6597701" y="3933056"/>
            <a:ext cx="2248444" cy="2171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defPPr>
              <a:defRPr lang="es-VE"/>
            </a:defPPr>
            <a:lvl1pPr lvl="0" algn="ctr" defTabSz="800100">
              <a:lnSpc>
                <a:spcPct val="90000"/>
              </a:lnSpc>
              <a:spcBef>
                <a:spcPct val="0"/>
              </a:spcBef>
              <a:spcAft>
                <a:spcPct val="35000"/>
              </a:spcAft>
              <a:defRPr sz="1600" b="1">
                <a:solidFill>
                  <a:srgbClr val="C00000"/>
                </a:solidFill>
                <a:latin typeface="Century Gothic" panose="020B0502020202020204" pitchFamily="34" charset="0"/>
              </a:defRPr>
            </a:lvl1pPr>
          </a:lstStyle>
          <a:p>
            <a:pPr algn="l"/>
            <a:r>
              <a:rPr lang="es-VE" sz="2400" b="0" dirty="0" smtClean="0">
                <a:solidFill>
                  <a:schemeClr val="tx1">
                    <a:lumMod val="50000"/>
                    <a:lumOff val="50000"/>
                  </a:schemeClr>
                </a:solidFill>
              </a:rPr>
              <a:t>Sostenibilidad</a:t>
            </a:r>
            <a:endParaRPr lang="es-VE" sz="2400" b="0" dirty="0">
              <a:solidFill>
                <a:schemeClr val="tx1">
                  <a:lumMod val="50000"/>
                  <a:lumOff val="50000"/>
                </a:schemeClr>
              </a:solidFill>
            </a:endParaRPr>
          </a:p>
        </p:txBody>
      </p:sp>
      <p:sp>
        <p:nvSpPr>
          <p:cNvPr id="8" name="Título 1"/>
          <p:cNvSpPr txBox="1">
            <a:spLocks/>
          </p:cNvSpPr>
          <p:nvPr/>
        </p:nvSpPr>
        <p:spPr>
          <a:xfrm>
            <a:off x="6372200" y="5035058"/>
            <a:ext cx="2052055" cy="31015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defPPr>
              <a:defRPr lang="es-VE"/>
            </a:defPPr>
            <a:lvl1pPr lvl="0" algn="ctr" defTabSz="800100">
              <a:lnSpc>
                <a:spcPct val="90000"/>
              </a:lnSpc>
              <a:spcBef>
                <a:spcPct val="0"/>
              </a:spcBef>
              <a:spcAft>
                <a:spcPct val="35000"/>
              </a:spcAft>
              <a:defRPr sz="1600" b="1">
                <a:solidFill>
                  <a:srgbClr val="C00000"/>
                </a:solidFill>
                <a:latin typeface="Century Gothic" panose="020B0502020202020204" pitchFamily="34" charset="0"/>
              </a:defRPr>
            </a:lvl1pPr>
          </a:lstStyle>
          <a:p>
            <a:pPr algn="l"/>
            <a:r>
              <a:rPr lang="es-VE" sz="2400" b="0" dirty="0" smtClean="0">
                <a:solidFill>
                  <a:schemeClr val="tx1">
                    <a:lumMod val="50000"/>
                    <a:lumOff val="50000"/>
                  </a:schemeClr>
                </a:solidFill>
              </a:rPr>
              <a:t>Gerencia pública</a:t>
            </a:r>
            <a:endParaRPr lang="es-VE" sz="2400" b="0" dirty="0">
              <a:solidFill>
                <a:schemeClr val="tx1">
                  <a:lumMod val="50000"/>
                  <a:lumOff val="50000"/>
                </a:schemeClr>
              </a:solidFill>
            </a:endParaRPr>
          </a:p>
        </p:txBody>
      </p:sp>
      <p:sp>
        <p:nvSpPr>
          <p:cNvPr id="9" name="11 Forma libre"/>
          <p:cNvSpPr/>
          <p:nvPr/>
        </p:nvSpPr>
        <p:spPr>
          <a:xfrm>
            <a:off x="273722" y="4581128"/>
            <a:ext cx="2433791" cy="306517"/>
          </a:xfrm>
          <a:custGeom>
            <a:avLst/>
            <a:gdLst>
              <a:gd name="connsiteX0" fmla="*/ 0 w 1669562"/>
              <a:gd name="connsiteY0" fmla="*/ 0 h 2674937"/>
              <a:gd name="connsiteX1" fmla="*/ 1669562 w 1669562"/>
              <a:gd name="connsiteY1" fmla="*/ 0 h 2674937"/>
              <a:gd name="connsiteX2" fmla="*/ 1669562 w 1669562"/>
              <a:gd name="connsiteY2" fmla="*/ 2674937 h 2674937"/>
              <a:gd name="connsiteX3" fmla="*/ 0 w 1669562"/>
              <a:gd name="connsiteY3" fmla="*/ 2674937 h 2674937"/>
              <a:gd name="connsiteX4" fmla="*/ 0 w 1669562"/>
              <a:gd name="connsiteY4" fmla="*/ 0 h 2674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562" h="2674937">
                <a:moveTo>
                  <a:pt x="0" y="0"/>
                </a:moveTo>
                <a:lnTo>
                  <a:pt x="1669562" y="0"/>
                </a:lnTo>
                <a:lnTo>
                  <a:pt x="1669562" y="2674937"/>
                </a:lnTo>
                <a:lnTo>
                  <a:pt x="0" y="2674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r" defTabSz="800100">
              <a:lnSpc>
                <a:spcPct val="90000"/>
              </a:lnSpc>
              <a:spcBef>
                <a:spcPct val="0"/>
              </a:spcBef>
              <a:spcAft>
                <a:spcPct val="35000"/>
              </a:spcAft>
            </a:pPr>
            <a:r>
              <a:rPr lang="es-VE" sz="2400" dirty="0" smtClean="0">
                <a:solidFill>
                  <a:schemeClr val="tx1">
                    <a:lumMod val="50000"/>
                    <a:lumOff val="50000"/>
                  </a:schemeClr>
                </a:solidFill>
                <a:latin typeface="Century Gothic" panose="020B0502020202020204" pitchFamily="34" charset="0"/>
              </a:rPr>
              <a:t>G</a:t>
            </a:r>
            <a:r>
              <a:rPr lang="es-VE" sz="2400" kern="1200" dirty="0" smtClean="0">
                <a:solidFill>
                  <a:schemeClr val="tx1">
                    <a:lumMod val="50000"/>
                    <a:lumOff val="50000"/>
                  </a:schemeClr>
                </a:solidFill>
                <a:latin typeface="Century Gothic" panose="020B0502020202020204" pitchFamily="34" charset="0"/>
              </a:rPr>
              <a:t>erencia de </a:t>
            </a:r>
            <a:r>
              <a:rPr lang="es-VE" sz="2400" kern="1200" dirty="0" err="1" smtClean="0">
                <a:solidFill>
                  <a:schemeClr val="tx1">
                    <a:lumMod val="50000"/>
                    <a:lumOff val="50000"/>
                  </a:schemeClr>
                </a:solidFill>
                <a:latin typeface="Century Gothic" panose="020B0502020202020204" pitchFamily="34" charset="0"/>
              </a:rPr>
              <a:t>agronegocios</a:t>
            </a:r>
            <a:endParaRPr lang="es-VE" sz="2400" kern="1200" dirty="0">
              <a:solidFill>
                <a:schemeClr val="tx1">
                  <a:lumMod val="50000"/>
                  <a:lumOff val="50000"/>
                </a:schemeClr>
              </a:solidFill>
              <a:latin typeface="Century Gothic" panose="020B0502020202020204" pitchFamily="34" charset="0"/>
            </a:endParaRPr>
          </a:p>
        </p:txBody>
      </p:sp>
      <p:pic>
        <p:nvPicPr>
          <p:cNvPr id="10" name="Imagen 9"/>
          <p:cNvPicPr>
            <a:picLocks noChangeAspect="1"/>
          </p:cNvPicPr>
          <p:nvPr/>
        </p:nvPicPr>
        <p:blipFill>
          <a:blip r:embed="rId3"/>
          <a:stretch>
            <a:fillRect/>
          </a:stretch>
        </p:blipFill>
        <p:spPr>
          <a:xfrm>
            <a:off x="2915520" y="328763"/>
            <a:ext cx="1729537" cy="600462"/>
          </a:xfrm>
          <a:prstGeom prst="rect">
            <a:avLst/>
          </a:prstGeom>
        </p:spPr>
      </p:pic>
      <p:pic>
        <p:nvPicPr>
          <p:cNvPr id="11" name="Imagen 10"/>
          <p:cNvPicPr>
            <a:picLocks noChangeAspect="1"/>
          </p:cNvPicPr>
          <p:nvPr/>
        </p:nvPicPr>
        <p:blipFill>
          <a:blip r:embed="rId4"/>
          <a:stretch>
            <a:fillRect/>
          </a:stretch>
        </p:blipFill>
        <p:spPr>
          <a:xfrm>
            <a:off x="5076056" y="153865"/>
            <a:ext cx="1000156" cy="1010853"/>
          </a:xfrm>
          <a:prstGeom prst="rect">
            <a:avLst/>
          </a:prstGeom>
        </p:spPr>
      </p:pic>
    </p:spTree>
    <p:extLst>
      <p:ext uri="{BB962C8B-B14F-4D97-AF65-F5344CB8AC3E}">
        <p14:creationId xmlns:p14="http://schemas.microsoft.com/office/powerpoint/2010/main" val="215156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Forma libre"/>
          <p:cNvSpPr/>
          <p:nvPr/>
        </p:nvSpPr>
        <p:spPr>
          <a:xfrm rot="16200000">
            <a:off x="354451" y="4727651"/>
            <a:ext cx="1910789" cy="388454"/>
          </a:xfrm>
          <a:custGeom>
            <a:avLst/>
            <a:gdLst>
              <a:gd name="connsiteX0" fmla="*/ 0 w 1939329"/>
              <a:gd name="connsiteY0" fmla="*/ 0 h 401240"/>
              <a:gd name="connsiteX1" fmla="*/ 1939329 w 1939329"/>
              <a:gd name="connsiteY1" fmla="*/ 0 h 401240"/>
              <a:gd name="connsiteX2" fmla="*/ 1939329 w 1939329"/>
              <a:gd name="connsiteY2" fmla="*/ 401240 h 401240"/>
              <a:gd name="connsiteX3" fmla="*/ 0 w 1939329"/>
              <a:gd name="connsiteY3" fmla="*/ 401240 h 401240"/>
              <a:gd name="connsiteX4" fmla="*/ 0 w 1939329"/>
              <a:gd name="connsiteY4" fmla="*/ 0 h 40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9329" h="401240">
                <a:moveTo>
                  <a:pt x="0" y="0"/>
                </a:moveTo>
                <a:lnTo>
                  <a:pt x="1939329" y="0"/>
                </a:lnTo>
                <a:lnTo>
                  <a:pt x="1939329" y="401240"/>
                </a:lnTo>
                <a:lnTo>
                  <a:pt x="0" y="4012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0" bIns="-1" numCol="1" spcCol="1270" anchor="b" anchorCtr="0">
            <a:noAutofit/>
          </a:bodyPr>
          <a:lstStyle/>
          <a:p>
            <a:pPr lvl="0" algn="r" defTabSz="311150">
              <a:lnSpc>
                <a:spcPct val="90000"/>
              </a:lnSpc>
              <a:spcBef>
                <a:spcPct val="0"/>
              </a:spcBef>
              <a:spcAft>
                <a:spcPct val="35000"/>
              </a:spcAft>
            </a:pPr>
            <a:endParaRPr lang="es-VE" sz="700" kern="1200" dirty="0" smtClean="0"/>
          </a:p>
          <a:p>
            <a:pPr lvl="0" algn="r" defTabSz="311150">
              <a:lnSpc>
                <a:spcPct val="90000"/>
              </a:lnSpc>
              <a:spcBef>
                <a:spcPct val="0"/>
              </a:spcBef>
              <a:spcAft>
                <a:spcPct val="35000"/>
              </a:spcAft>
            </a:pPr>
            <a:endParaRPr lang="es-VE" sz="700" kern="1200" dirty="0"/>
          </a:p>
        </p:txBody>
      </p:sp>
      <p:sp>
        <p:nvSpPr>
          <p:cNvPr id="12" name="11 Forma libre"/>
          <p:cNvSpPr/>
          <p:nvPr/>
        </p:nvSpPr>
        <p:spPr>
          <a:xfrm>
            <a:off x="-41702" y="5808086"/>
            <a:ext cx="9130970" cy="1049914"/>
          </a:xfrm>
          <a:custGeom>
            <a:avLst/>
            <a:gdLst>
              <a:gd name="connsiteX0" fmla="*/ 0 w 1669562"/>
              <a:gd name="connsiteY0" fmla="*/ 0 h 2674937"/>
              <a:gd name="connsiteX1" fmla="*/ 1669562 w 1669562"/>
              <a:gd name="connsiteY1" fmla="*/ 0 h 2674937"/>
              <a:gd name="connsiteX2" fmla="*/ 1669562 w 1669562"/>
              <a:gd name="connsiteY2" fmla="*/ 2674937 h 2674937"/>
              <a:gd name="connsiteX3" fmla="*/ 0 w 1669562"/>
              <a:gd name="connsiteY3" fmla="*/ 2674937 h 2674937"/>
              <a:gd name="connsiteX4" fmla="*/ 0 w 1669562"/>
              <a:gd name="connsiteY4" fmla="*/ 0 h 2674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562" h="2674937">
                <a:moveTo>
                  <a:pt x="0" y="0"/>
                </a:moveTo>
                <a:lnTo>
                  <a:pt x="1669562" y="0"/>
                </a:lnTo>
                <a:lnTo>
                  <a:pt x="1669562" y="2674937"/>
                </a:lnTo>
                <a:lnTo>
                  <a:pt x="0" y="2674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00100">
              <a:lnSpc>
                <a:spcPct val="90000"/>
              </a:lnSpc>
              <a:spcBef>
                <a:spcPct val="0"/>
              </a:spcBef>
              <a:spcAft>
                <a:spcPct val="35000"/>
              </a:spcAft>
            </a:pPr>
            <a:r>
              <a:rPr lang="es-VE" sz="3600" kern="1200" dirty="0" smtClean="0">
                <a:solidFill>
                  <a:schemeClr val="tx1"/>
                </a:solidFill>
                <a:latin typeface="Century Gothic" panose="020B0502020202020204" pitchFamily="34" charset="0"/>
              </a:rPr>
              <a:t>Gerencia de </a:t>
            </a:r>
            <a:r>
              <a:rPr lang="es-VE" sz="3600" kern="1200" dirty="0" err="1" smtClean="0">
                <a:solidFill>
                  <a:schemeClr val="tx1"/>
                </a:solidFill>
                <a:latin typeface="Century Gothic" panose="020B0502020202020204" pitchFamily="34" charset="0"/>
              </a:rPr>
              <a:t>agronegocios</a:t>
            </a:r>
            <a:endParaRPr lang="es-VE" sz="3600" kern="1200" dirty="0">
              <a:solidFill>
                <a:schemeClr val="tx1"/>
              </a:solidFill>
              <a:latin typeface="Century Gothic" panose="020B0502020202020204" pitchFamily="34" charset="0"/>
            </a:endParaRPr>
          </a:p>
        </p:txBody>
      </p:sp>
      <p:sp>
        <p:nvSpPr>
          <p:cNvPr id="15" name="14 Forma libre"/>
          <p:cNvSpPr/>
          <p:nvPr/>
        </p:nvSpPr>
        <p:spPr>
          <a:xfrm rot="16200000">
            <a:off x="2589100" y="4727651"/>
            <a:ext cx="1910789" cy="388454"/>
          </a:xfrm>
          <a:custGeom>
            <a:avLst/>
            <a:gdLst>
              <a:gd name="connsiteX0" fmla="*/ 0 w 1939329"/>
              <a:gd name="connsiteY0" fmla="*/ 0 h 401240"/>
              <a:gd name="connsiteX1" fmla="*/ 1939329 w 1939329"/>
              <a:gd name="connsiteY1" fmla="*/ 0 h 401240"/>
              <a:gd name="connsiteX2" fmla="*/ 1939329 w 1939329"/>
              <a:gd name="connsiteY2" fmla="*/ 401240 h 401240"/>
              <a:gd name="connsiteX3" fmla="*/ 0 w 1939329"/>
              <a:gd name="connsiteY3" fmla="*/ 401240 h 401240"/>
              <a:gd name="connsiteX4" fmla="*/ 0 w 1939329"/>
              <a:gd name="connsiteY4" fmla="*/ 0 h 40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9329" h="401240">
                <a:moveTo>
                  <a:pt x="0" y="0"/>
                </a:moveTo>
                <a:lnTo>
                  <a:pt x="1939329" y="0"/>
                </a:lnTo>
                <a:lnTo>
                  <a:pt x="1939329" y="401240"/>
                </a:lnTo>
                <a:lnTo>
                  <a:pt x="0" y="4012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0" bIns="-1" numCol="1" spcCol="1270" anchor="b" anchorCtr="0">
            <a:noAutofit/>
          </a:bodyPr>
          <a:lstStyle/>
          <a:p>
            <a:pPr lvl="0" algn="r" defTabSz="311150">
              <a:lnSpc>
                <a:spcPct val="90000"/>
              </a:lnSpc>
              <a:spcBef>
                <a:spcPct val="0"/>
              </a:spcBef>
              <a:spcAft>
                <a:spcPct val="35000"/>
              </a:spcAft>
            </a:pPr>
            <a:endParaRPr lang="es-VE" sz="700" kern="1200" dirty="0" smtClean="0"/>
          </a:p>
          <a:p>
            <a:pPr lvl="0" algn="r" defTabSz="311150">
              <a:lnSpc>
                <a:spcPct val="90000"/>
              </a:lnSpc>
              <a:spcBef>
                <a:spcPct val="0"/>
              </a:spcBef>
              <a:spcAft>
                <a:spcPct val="35000"/>
              </a:spcAft>
            </a:pPr>
            <a:endParaRPr lang="es-VE" sz="700" kern="1200" dirty="0"/>
          </a:p>
        </p:txBody>
      </p:sp>
      <p:sp>
        <p:nvSpPr>
          <p:cNvPr id="19" name="18 Forma libre"/>
          <p:cNvSpPr/>
          <p:nvPr/>
        </p:nvSpPr>
        <p:spPr>
          <a:xfrm rot="16200000">
            <a:off x="4502240" y="4727651"/>
            <a:ext cx="1910789" cy="388454"/>
          </a:xfrm>
          <a:custGeom>
            <a:avLst/>
            <a:gdLst>
              <a:gd name="connsiteX0" fmla="*/ 0 w 1939329"/>
              <a:gd name="connsiteY0" fmla="*/ 0 h 401240"/>
              <a:gd name="connsiteX1" fmla="*/ 1939329 w 1939329"/>
              <a:gd name="connsiteY1" fmla="*/ 0 h 401240"/>
              <a:gd name="connsiteX2" fmla="*/ 1939329 w 1939329"/>
              <a:gd name="connsiteY2" fmla="*/ 401240 h 401240"/>
              <a:gd name="connsiteX3" fmla="*/ 0 w 1939329"/>
              <a:gd name="connsiteY3" fmla="*/ 401240 h 401240"/>
              <a:gd name="connsiteX4" fmla="*/ 0 w 1939329"/>
              <a:gd name="connsiteY4" fmla="*/ 0 h 40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9329" h="401240">
                <a:moveTo>
                  <a:pt x="0" y="0"/>
                </a:moveTo>
                <a:lnTo>
                  <a:pt x="1939329" y="0"/>
                </a:lnTo>
                <a:lnTo>
                  <a:pt x="1939329" y="401240"/>
                </a:lnTo>
                <a:lnTo>
                  <a:pt x="0" y="4012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0" bIns="-1" numCol="1" spcCol="1270" anchor="b" anchorCtr="0">
            <a:noAutofit/>
          </a:bodyPr>
          <a:lstStyle/>
          <a:p>
            <a:pPr lvl="0" algn="r" defTabSz="311150">
              <a:lnSpc>
                <a:spcPct val="90000"/>
              </a:lnSpc>
              <a:spcBef>
                <a:spcPct val="0"/>
              </a:spcBef>
              <a:spcAft>
                <a:spcPct val="35000"/>
              </a:spcAft>
            </a:pPr>
            <a:endParaRPr lang="es-VE" sz="700" kern="1200" dirty="0" smtClean="0"/>
          </a:p>
          <a:p>
            <a:pPr lvl="0" algn="r" defTabSz="311150">
              <a:lnSpc>
                <a:spcPct val="90000"/>
              </a:lnSpc>
              <a:spcBef>
                <a:spcPct val="0"/>
              </a:spcBef>
              <a:spcAft>
                <a:spcPct val="35000"/>
              </a:spcAft>
            </a:pPr>
            <a:endParaRPr lang="es-VE" sz="700" kern="1200" dirty="0" smtClean="0"/>
          </a:p>
          <a:p>
            <a:pPr lvl="0" algn="r" defTabSz="311150">
              <a:lnSpc>
                <a:spcPct val="90000"/>
              </a:lnSpc>
              <a:spcBef>
                <a:spcPct val="0"/>
              </a:spcBef>
              <a:spcAft>
                <a:spcPct val="35000"/>
              </a:spcAft>
            </a:pPr>
            <a:endParaRPr lang="es-VE" sz="700" kern="1200" dirty="0"/>
          </a:p>
        </p:txBody>
      </p:sp>
      <p:pic>
        <p:nvPicPr>
          <p:cNvPr id="5122" name="Picture 2" descr="Resultado de imagen para agronego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561365"/>
            <a:ext cx="9180512" cy="5934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3371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293412" y="2204864"/>
            <a:ext cx="6701191" cy="4708981"/>
          </a:xfrm>
          <a:prstGeom prst="rect">
            <a:avLst/>
          </a:prstGeom>
        </p:spPr>
        <p:txBody>
          <a:bodyPr wrap="square">
            <a:spAutoFit/>
          </a:bodyPr>
          <a:lstStyle/>
          <a:p>
            <a:pPr marL="285750" indent="-285750">
              <a:buFont typeface="Arial" panose="020B0604020202020204" pitchFamily="34" charset="0"/>
              <a:buChar char="•"/>
            </a:pPr>
            <a:r>
              <a:rPr lang="es-VE" sz="2000" dirty="0" smtClean="0">
                <a:latin typeface="Century Gothic" panose="020B0502020202020204" pitchFamily="34" charset="0"/>
                <a:cs typeface="Calibri" panose="020F0502020204030204" pitchFamily="34" charset="0"/>
              </a:rPr>
              <a:t>Comprensión del c</a:t>
            </a:r>
            <a:r>
              <a:rPr lang="es-VE" sz="2000" dirty="0" smtClean="0">
                <a:latin typeface="Century Gothic" panose="020B0502020202020204" pitchFamily="34" charset="0"/>
                <a:cs typeface="Calibri" panose="020F0502020204030204" pitchFamily="34" charset="0"/>
              </a:rPr>
              <a:t>ontexto de los </a:t>
            </a:r>
            <a:r>
              <a:rPr lang="es-VE" sz="2000" dirty="0" err="1" smtClean="0">
                <a:latin typeface="Century Gothic" panose="020B0502020202020204" pitchFamily="34" charset="0"/>
                <a:cs typeface="Calibri" panose="020F0502020204030204" pitchFamily="34" charset="0"/>
              </a:rPr>
              <a:t>agronegocios</a:t>
            </a:r>
            <a:r>
              <a:rPr lang="es-VE" sz="2000" dirty="0" smtClean="0">
                <a:latin typeface="Century Gothic" panose="020B0502020202020204" pitchFamily="34" charset="0"/>
                <a:cs typeface="Calibri" panose="020F0502020204030204" pitchFamily="34" charset="0"/>
              </a:rPr>
              <a:t> y la agricultura en </a:t>
            </a:r>
            <a:r>
              <a:rPr lang="es-VE" sz="2000" dirty="0" smtClean="0">
                <a:latin typeface="Century Gothic" panose="020B0502020202020204" pitchFamily="34" charset="0"/>
                <a:cs typeface="Calibri" panose="020F0502020204030204" pitchFamily="34" charset="0"/>
              </a:rPr>
              <a:t>Panamá y el mundo</a:t>
            </a:r>
          </a:p>
          <a:p>
            <a:pPr marL="285750" indent="-285750">
              <a:buFont typeface="Arial" panose="020B0604020202020204" pitchFamily="34" charset="0"/>
              <a:buChar char="•"/>
            </a:pPr>
            <a:r>
              <a:rPr lang="es-VE" sz="2000" dirty="0">
                <a:latin typeface="Century Gothic" panose="020B0502020202020204" pitchFamily="34" charset="0"/>
                <a:cs typeface="Calibri" panose="020F0502020204030204" pitchFamily="34" charset="0"/>
              </a:rPr>
              <a:t>Estrategia en </a:t>
            </a:r>
            <a:r>
              <a:rPr lang="es-VE" sz="2000" dirty="0" err="1" smtClean="0">
                <a:latin typeface="Century Gothic" panose="020B0502020202020204" pitchFamily="34" charset="0"/>
                <a:cs typeface="Calibri" panose="020F0502020204030204" pitchFamily="34" charset="0"/>
              </a:rPr>
              <a:t>agronegocios</a:t>
            </a:r>
            <a:endParaRPr lang="es-VE" sz="2000" dirty="0" smtClean="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pPr>
            <a:r>
              <a:rPr lang="es-VE" sz="2000" dirty="0">
                <a:latin typeface="Century Gothic" panose="020B0502020202020204" pitchFamily="34" charset="0"/>
              </a:rPr>
              <a:t>Contabilidad y finanzas </a:t>
            </a:r>
            <a:endParaRPr lang="es-VE" sz="2000" dirty="0" smtClean="0">
              <a:latin typeface="Century Gothic" panose="020B0502020202020204" pitchFamily="34" charset="0"/>
            </a:endParaRPr>
          </a:p>
          <a:p>
            <a:pPr marL="285750" indent="-285750">
              <a:buFont typeface="Arial" panose="020B0604020202020204" pitchFamily="34" charset="0"/>
              <a:buChar char="•"/>
            </a:pPr>
            <a:r>
              <a:rPr lang="es-PA" sz="2000" dirty="0">
                <a:latin typeface="Century Gothic" panose="020B0502020202020204" pitchFamily="34" charset="0"/>
              </a:rPr>
              <a:t>Mercadeo de productos y servicios </a:t>
            </a:r>
            <a:r>
              <a:rPr lang="es-PA" sz="2000" dirty="0" smtClean="0">
                <a:latin typeface="Century Gothic" panose="020B0502020202020204" pitchFamily="34" charset="0"/>
              </a:rPr>
              <a:t>agrícolas</a:t>
            </a:r>
          </a:p>
          <a:p>
            <a:pPr marL="285750" indent="-285750">
              <a:buFont typeface="Arial" panose="020B0604020202020204" pitchFamily="34" charset="0"/>
              <a:buChar char="•"/>
            </a:pPr>
            <a:r>
              <a:rPr lang="es-VE" sz="2000" dirty="0" smtClean="0">
                <a:latin typeface="Century Gothic" panose="020B0502020202020204" pitchFamily="34" charset="0"/>
              </a:rPr>
              <a:t>Negociación</a:t>
            </a:r>
          </a:p>
          <a:p>
            <a:pPr marL="285750" indent="-285750">
              <a:buFont typeface="Arial" panose="020B0604020202020204" pitchFamily="34" charset="0"/>
              <a:buChar char="•"/>
            </a:pPr>
            <a:r>
              <a:rPr lang="es-VE" sz="2000" dirty="0">
                <a:latin typeface="Century Gothic" panose="020B0502020202020204" pitchFamily="34" charset="0"/>
              </a:rPr>
              <a:t>Emprendimiento e </a:t>
            </a:r>
            <a:r>
              <a:rPr lang="es-VE" sz="2000" dirty="0" smtClean="0">
                <a:latin typeface="Century Gothic" panose="020B0502020202020204" pitchFamily="34" charset="0"/>
              </a:rPr>
              <a:t>innovación </a:t>
            </a:r>
            <a:endParaRPr lang="es-VE" sz="2000" dirty="0">
              <a:latin typeface="Century Gothic" panose="020B0502020202020204" pitchFamily="34" charset="0"/>
            </a:endParaRPr>
          </a:p>
          <a:p>
            <a:pPr marL="285750" indent="-285750">
              <a:buFont typeface="Arial" panose="020B0604020202020204" pitchFamily="34" charset="0"/>
              <a:buChar char="•"/>
            </a:pPr>
            <a:r>
              <a:rPr lang="es-PA" sz="2000" dirty="0" smtClean="0">
                <a:latin typeface="Century Gothic" panose="020B0502020202020204" pitchFamily="34" charset="0"/>
              </a:rPr>
              <a:t>Pensamiento </a:t>
            </a:r>
            <a:r>
              <a:rPr lang="es-PA" sz="2000" dirty="0">
                <a:latin typeface="Century Gothic" panose="020B0502020202020204" pitchFamily="34" charset="0"/>
              </a:rPr>
              <a:t>analítico y toma de </a:t>
            </a:r>
            <a:r>
              <a:rPr lang="es-PA" sz="2000" dirty="0" smtClean="0">
                <a:latin typeface="Century Gothic" panose="020B0502020202020204" pitchFamily="34" charset="0"/>
              </a:rPr>
              <a:t>decisiones</a:t>
            </a:r>
          </a:p>
          <a:p>
            <a:pPr marL="285750" indent="-285750">
              <a:buFont typeface="Arial" panose="020B0604020202020204" pitchFamily="34" charset="0"/>
              <a:buChar char="•"/>
            </a:pPr>
            <a:r>
              <a:rPr lang="es-PA" sz="2000" dirty="0">
                <a:latin typeface="Century Gothic" panose="020B0502020202020204" pitchFamily="34" charset="0"/>
              </a:rPr>
              <a:t>Comunicación</a:t>
            </a:r>
          </a:p>
          <a:p>
            <a:pPr marL="285750" indent="-285750">
              <a:buFont typeface="Arial" panose="020B0604020202020204" pitchFamily="34" charset="0"/>
              <a:buChar char="•"/>
            </a:pPr>
            <a:r>
              <a:rPr lang="es-PA" sz="2000" dirty="0" smtClean="0">
                <a:latin typeface="Century Gothic" panose="020B0502020202020204" pitchFamily="34" charset="0"/>
              </a:rPr>
              <a:t>Ética </a:t>
            </a:r>
            <a:r>
              <a:rPr lang="es-PA" sz="2000" dirty="0">
                <a:latin typeface="Century Gothic" panose="020B0502020202020204" pitchFamily="34" charset="0"/>
              </a:rPr>
              <a:t>y responsabilidad empresarial</a:t>
            </a:r>
          </a:p>
          <a:p>
            <a:pPr marL="285750" indent="-285750">
              <a:buFont typeface="Arial" panose="020B0604020202020204" pitchFamily="34" charset="0"/>
              <a:buChar char="•"/>
            </a:pPr>
            <a:endParaRPr lang="es-PA" sz="2000" dirty="0">
              <a:latin typeface="Century Gothic" panose="020B0502020202020204" pitchFamily="34" charset="0"/>
            </a:endParaRPr>
          </a:p>
          <a:p>
            <a:pPr marL="285750" indent="-285750">
              <a:buFont typeface="Arial" panose="020B0604020202020204" pitchFamily="34" charset="0"/>
              <a:buChar char="•"/>
            </a:pPr>
            <a:endParaRPr lang="es-VE" sz="2000" dirty="0">
              <a:latin typeface="Century Gothic" panose="020B0502020202020204" pitchFamily="34" charset="0"/>
            </a:endParaRPr>
          </a:p>
          <a:p>
            <a:pPr marL="285750" indent="-285750">
              <a:buFont typeface="Arial" panose="020B0604020202020204" pitchFamily="34" charset="0"/>
              <a:buChar char="•"/>
            </a:pPr>
            <a:endParaRPr lang="es-VE" sz="2000" dirty="0">
              <a:latin typeface="Century Gothic" panose="020B0502020202020204" pitchFamily="34" charset="0"/>
            </a:endParaRPr>
          </a:p>
          <a:p>
            <a:pPr marL="285750" indent="-285750">
              <a:buFont typeface="Arial" panose="020B0604020202020204" pitchFamily="34" charset="0"/>
              <a:buChar char="•"/>
            </a:pPr>
            <a:endParaRPr lang="es-VE" sz="2000" dirty="0">
              <a:latin typeface="Century Gothic" panose="020B0502020202020204" pitchFamily="34" charset="0"/>
              <a:cs typeface="Calibri" panose="020F0502020204030204" pitchFamily="34" charset="0"/>
            </a:endParaRPr>
          </a:p>
          <a:p>
            <a:pPr marL="285750" indent="-285750">
              <a:buFont typeface="Arial" panose="020B0604020202020204" pitchFamily="34" charset="0"/>
              <a:buChar char="•"/>
            </a:pPr>
            <a:endParaRPr lang="es-VE" sz="2000" dirty="0" smtClean="0">
              <a:latin typeface="Century Gothic" panose="020B0502020202020204" pitchFamily="34" charset="0"/>
              <a:cs typeface="Calibri" panose="020F0502020204030204" pitchFamily="34" charset="0"/>
            </a:endParaRPr>
          </a:p>
        </p:txBody>
      </p:sp>
      <p:sp>
        <p:nvSpPr>
          <p:cNvPr id="5" name="5 Título"/>
          <p:cNvSpPr txBox="1">
            <a:spLocks/>
          </p:cNvSpPr>
          <p:nvPr/>
        </p:nvSpPr>
        <p:spPr>
          <a:xfrm>
            <a:off x="323528" y="620688"/>
            <a:ext cx="8640960" cy="998984"/>
          </a:xfrm>
          <a:prstGeom prst="rect">
            <a:avLst/>
          </a:prstGeom>
          <a:noFill/>
          <a:ln>
            <a:noFill/>
          </a:ln>
        </p:spPr>
        <p:txBody>
          <a:bodyPr spcFirstLastPara="1" wrap="square" lIns="91425" tIns="45700" rIns="91425" bIns="4570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600"/>
              <a:buFont typeface="Century Gothic"/>
              <a:buNone/>
            </a:pPr>
            <a:r>
              <a:rPr lang="es-VE" sz="3200" dirty="0" smtClean="0">
                <a:solidFill>
                  <a:schemeClr val="dk1"/>
                </a:solidFill>
                <a:latin typeface="Century Gothic"/>
                <a:ea typeface="Century Gothic"/>
                <a:cs typeface="Century Gothic"/>
              </a:rPr>
              <a:t>Gerencia de </a:t>
            </a:r>
            <a:r>
              <a:rPr lang="es-VE" sz="3200" dirty="0" err="1" smtClean="0">
                <a:solidFill>
                  <a:schemeClr val="dk1"/>
                </a:solidFill>
                <a:latin typeface="Century Gothic"/>
                <a:ea typeface="Century Gothic"/>
                <a:cs typeface="Century Gothic"/>
              </a:rPr>
              <a:t>agronegocios</a:t>
            </a:r>
            <a:endParaRPr lang="es-VE" sz="3200" dirty="0" smtClean="0">
              <a:solidFill>
                <a:schemeClr val="dk1"/>
              </a:solidFill>
              <a:latin typeface="Century Gothic"/>
              <a:ea typeface="Century Gothic"/>
              <a:cs typeface="Century Gothic"/>
            </a:endParaRPr>
          </a:p>
        </p:txBody>
      </p:sp>
      <p:sp>
        <p:nvSpPr>
          <p:cNvPr id="7" name="5 Título"/>
          <p:cNvSpPr txBox="1">
            <a:spLocks/>
          </p:cNvSpPr>
          <p:nvPr/>
        </p:nvSpPr>
        <p:spPr>
          <a:xfrm>
            <a:off x="971600" y="1484784"/>
            <a:ext cx="4498432" cy="903377"/>
          </a:xfrm>
          <a:prstGeom prst="rect">
            <a:avLst/>
          </a:prstGeom>
          <a:noFill/>
          <a:ln>
            <a:noFill/>
          </a:ln>
        </p:spPr>
        <p:txBody>
          <a:bodyPr spcFirstLastPara="1" wrap="square" lIns="91425" tIns="45700" rIns="91425" bIns="4570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SzPts val="600"/>
              <a:buFont typeface="Century Gothic"/>
              <a:buNone/>
            </a:pPr>
            <a:r>
              <a:rPr lang="es-VE" sz="2800" dirty="0" smtClean="0">
                <a:solidFill>
                  <a:schemeClr val="dk1"/>
                </a:solidFill>
                <a:latin typeface="Century Gothic"/>
                <a:ea typeface="Century Gothic"/>
                <a:cs typeface="Century Gothic"/>
              </a:rPr>
              <a:t>Áreas a fortalecer: </a:t>
            </a:r>
            <a:endParaRPr lang="es-VE" sz="2800" dirty="0">
              <a:solidFill>
                <a:schemeClr val="dk1"/>
              </a:solidFill>
              <a:latin typeface="Century Gothic"/>
              <a:ea typeface="Century Gothic"/>
              <a:cs typeface="Century Gothic"/>
            </a:endParaRPr>
          </a:p>
        </p:txBody>
      </p:sp>
    </p:spTree>
    <p:extLst>
      <p:ext uri="{BB962C8B-B14F-4D97-AF65-F5344CB8AC3E}">
        <p14:creationId xmlns:p14="http://schemas.microsoft.com/office/powerpoint/2010/main" val="5145998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653136"/>
            <a:ext cx="6948264" cy="541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ítulo 1"/>
          <p:cNvSpPr txBox="1">
            <a:spLocks/>
          </p:cNvSpPr>
          <p:nvPr/>
        </p:nvSpPr>
        <p:spPr>
          <a:xfrm>
            <a:off x="2051720" y="5805264"/>
            <a:ext cx="4392488" cy="75400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defPPr>
              <a:defRPr lang="es-VE"/>
            </a:defPPr>
            <a:lvl1pPr lvl="0" algn="r" defTabSz="800100">
              <a:lnSpc>
                <a:spcPct val="90000"/>
              </a:lnSpc>
              <a:spcBef>
                <a:spcPct val="0"/>
              </a:spcBef>
              <a:spcAft>
                <a:spcPct val="35000"/>
              </a:spcAft>
              <a:defRPr sz="3600" b="1">
                <a:solidFill>
                  <a:srgbClr val="BA132D"/>
                </a:solidFill>
              </a:defRPr>
            </a:lvl1pPr>
            <a:lvl2pPr>
              <a:defRPr>
                <a:solidFill>
                  <a:schemeClr val="tx1">
                    <a:hueOff val="0"/>
                    <a:satOff val="0"/>
                    <a:lumOff val="0"/>
                    <a:alphaOff val="0"/>
                  </a:schemeClr>
                </a:solidFill>
              </a:defRPr>
            </a:lvl2pPr>
            <a:lvl3pPr>
              <a:defRPr>
                <a:solidFill>
                  <a:schemeClr val="tx1">
                    <a:hueOff val="0"/>
                    <a:satOff val="0"/>
                    <a:lumOff val="0"/>
                    <a:alphaOff val="0"/>
                  </a:schemeClr>
                </a:solidFill>
              </a:defRPr>
            </a:lvl3pPr>
            <a:lvl4pPr>
              <a:defRPr>
                <a:solidFill>
                  <a:schemeClr val="tx1">
                    <a:hueOff val="0"/>
                    <a:satOff val="0"/>
                    <a:lumOff val="0"/>
                    <a:alphaOff val="0"/>
                  </a:schemeClr>
                </a:solidFill>
              </a:defRPr>
            </a:lvl4pPr>
            <a:lvl5pPr>
              <a:defRPr>
                <a:solidFill>
                  <a:schemeClr val="tx1">
                    <a:hueOff val="0"/>
                    <a:satOff val="0"/>
                    <a:lumOff val="0"/>
                    <a:alphaOff val="0"/>
                  </a:schemeClr>
                </a:solidFill>
              </a:defRPr>
            </a:lvl5pPr>
            <a:lvl6pPr>
              <a:defRPr>
                <a:solidFill>
                  <a:schemeClr val="tx1">
                    <a:hueOff val="0"/>
                    <a:satOff val="0"/>
                    <a:lumOff val="0"/>
                    <a:alphaOff val="0"/>
                  </a:schemeClr>
                </a:solidFill>
              </a:defRPr>
            </a:lvl6pPr>
            <a:lvl7pPr>
              <a:defRPr>
                <a:solidFill>
                  <a:schemeClr val="tx1">
                    <a:hueOff val="0"/>
                    <a:satOff val="0"/>
                    <a:lumOff val="0"/>
                    <a:alphaOff val="0"/>
                  </a:schemeClr>
                </a:solidFill>
              </a:defRPr>
            </a:lvl7pPr>
            <a:lvl8pPr>
              <a:defRPr>
                <a:solidFill>
                  <a:schemeClr val="tx1">
                    <a:hueOff val="0"/>
                    <a:satOff val="0"/>
                    <a:lumOff val="0"/>
                    <a:alphaOff val="0"/>
                  </a:schemeClr>
                </a:solidFill>
              </a:defRPr>
            </a:lvl8pPr>
            <a:lvl9pPr>
              <a:defRPr>
                <a:solidFill>
                  <a:schemeClr val="tx1">
                    <a:hueOff val="0"/>
                    <a:satOff val="0"/>
                    <a:lumOff val="0"/>
                    <a:alphaOff val="0"/>
                  </a:schemeClr>
                </a:solidFill>
              </a:defRPr>
            </a:lvl9pPr>
          </a:lstStyle>
          <a:p>
            <a:r>
              <a:rPr lang="es-VE" sz="4400" b="0" dirty="0" err="1" smtClean="0">
                <a:solidFill>
                  <a:schemeClr val="tx1"/>
                </a:solidFill>
                <a:latin typeface="Century Gothic" panose="020B0502020202020204" pitchFamily="34" charset="0"/>
              </a:rPr>
              <a:t>Agromática</a:t>
            </a:r>
            <a:r>
              <a:rPr lang="es-VE" sz="4400" b="0" dirty="0" smtClean="0">
                <a:solidFill>
                  <a:schemeClr val="tx1"/>
                </a:solidFill>
                <a:latin typeface="Century Gothic" panose="020B0502020202020204" pitchFamily="34" charset="0"/>
              </a:rPr>
              <a:t/>
            </a:r>
            <a:br>
              <a:rPr lang="es-VE" sz="4400" b="0" dirty="0" smtClean="0">
                <a:solidFill>
                  <a:schemeClr val="tx1"/>
                </a:solidFill>
                <a:latin typeface="Century Gothic" panose="020B0502020202020204" pitchFamily="34" charset="0"/>
              </a:rPr>
            </a:br>
            <a:endParaRPr lang="es-VE" sz="4400" b="0" dirty="0">
              <a:solidFill>
                <a:schemeClr val="tx1"/>
              </a:solidFill>
              <a:latin typeface="Century Gothic" panose="020B0502020202020204" pitchFamily="34" charset="0"/>
            </a:endParaRPr>
          </a:p>
        </p:txBody>
      </p:sp>
      <p:pic>
        <p:nvPicPr>
          <p:cNvPr id="2050" name="Picture 2" descr="Resultado de imagen para AGROMAT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0880" cy="537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4298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xmlns="" id="{5C27F701-9671-484C-8C40-D6ABF43B8A04}"/>
              </a:ext>
            </a:extLst>
          </p:cNvPr>
          <p:cNvSpPr txBox="1">
            <a:spLocks/>
          </p:cNvSpPr>
          <p:nvPr/>
        </p:nvSpPr>
        <p:spPr>
          <a:xfrm>
            <a:off x="721138" y="1994220"/>
            <a:ext cx="7886700" cy="421288"/>
          </a:xfrm>
          <a:prstGeom prst="rect">
            <a:avLst/>
          </a:prstGeom>
        </p:spPr>
        <p:txBody>
          <a:bodyPr/>
          <a:lstStyle>
            <a:lvl1pPr algn="ctr" defTabSz="914400" rtl="0" eaLnBrk="1" latinLnBrk="0" hangingPunct="1">
              <a:spcBef>
                <a:spcPct val="0"/>
              </a:spcBef>
              <a:buNone/>
              <a:defRPr sz="3000" b="1" kern="1200" baseline="0">
                <a:solidFill>
                  <a:schemeClr val="tx1"/>
                </a:solidFill>
                <a:latin typeface="Corbel" pitchFamily="34" charset="0"/>
                <a:ea typeface="+mj-ea"/>
                <a:cs typeface="+mj-cs"/>
              </a:defRPr>
            </a:lvl1pPr>
          </a:lstStyle>
          <a:p>
            <a:pPr algn="l"/>
            <a:endParaRPr lang="es-VE" sz="2000" dirty="0">
              <a:latin typeface="+mn-lt"/>
              <a:ea typeface="+mn-ea"/>
              <a:cs typeface="+mn-cs"/>
            </a:endParaRPr>
          </a:p>
        </p:txBody>
      </p:sp>
      <p:sp>
        <p:nvSpPr>
          <p:cNvPr id="7" name="Marcador de contenido 2">
            <a:extLst>
              <a:ext uri="{FF2B5EF4-FFF2-40B4-BE49-F238E27FC236}">
                <a16:creationId xmlns:a16="http://schemas.microsoft.com/office/drawing/2014/main" xmlns="" id="{4E5219C6-A659-419D-96B2-A586C0C8B052}"/>
              </a:ext>
            </a:extLst>
          </p:cNvPr>
          <p:cNvSpPr txBox="1">
            <a:spLocks/>
          </p:cNvSpPr>
          <p:nvPr/>
        </p:nvSpPr>
        <p:spPr>
          <a:xfrm>
            <a:off x="1243979" y="1996797"/>
            <a:ext cx="6841018" cy="4028063"/>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s-VE" sz="1600" dirty="0" smtClean="0">
              <a:latin typeface="Century Gothic" panose="020B0502020202020204" pitchFamily="34" charset="0"/>
            </a:endParaRPr>
          </a:p>
          <a:p>
            <a:r>
              <a:rPr lang="es-VE" sz="2000" dirty="0" smtClean="0">
                <a:latin typeface="Century Gothic" panose="020B0502020202020204" pitchFamily="34" charset="0"/>
              </a:rPr>
              <a:t>Uso y potencialidad de la </a:t>
            </a:r>
            <a:r>
              <a:rPr lang="es-VE" sz="2000" dirty="0" err="1" smtClean="0">
                <a:latin typeface="Century Gothic" panose="020B0502020202020204" pitchFamily="34" charset="0"/>
              </a:rPr>
              <a:t>agromática</a:t>
            </a:r>
            <a:r>
              <a:rPr lang="es-VE" sz="2000" dirty="0" smtClean="0">
                <a:latin typeface="Century Gothic" panose="020B0502020202020204" pitchFamily="34" charset="0"/>
              </a:rPr>
              <a:t>: </a:t>
            </a:r>
            <a:r>
              <a:rPr lang="es-VE" sz="2000" dirty="0">
                <a:latin typeface="Century Gothic" panose="020B0502020202020204" pitchFamily="34" charset="0"/>
              </a:rPr>
              <a:t>campos </a:t>
            </a:r>
            <a:r>
              <a:rPr lang="es-VE" sz="2000" dirty="0">
                <a:latin typeface="Century Gothic" panose="020B0502020202020204" pitchFamily="34" charset="0"/>
              </a:rPr>
              <a:t>de </a:t>
            </a:r>
            <a:r>
              <a:rPr lang="es-VE" sz="2000" dirty="0">
                <a:latin typeface="Century Gothic" panose="020B0502020202020204" pitchFamily="34" charset="0"/>
              </a:rPr>
              <a:t>acción</a:t>
            </a:r>
            <a:endParaRPr lang="es-VE" sz="2000" dirty="0">
              <a:latin typeface="Century Gothic" panose="020B0502020202020204" pitchFamily="34" charset="0"/>
            </a:endParaRPr>
          </a:p>
          <a:p>
            <a:r>
              <a:rPr lang="es-VE" sz="2000" dirty="0" smtClean="0">
                <a:latin typeface="Century Gothic" panose="020B0502020202020204" pitchFamily="34" charset="0"/>
              </a:rPr>
              <a:t>Nociones </a:t>
            </a:r>
            <a:r>
              <a:rPr lang="es-VE" sz="2000" dirty="0" smtClean="0">
                <a:latin typeface="Century Gothic" panose="020B0502020202020204" pitchFamily="34" charset="0"/>
              </a:rPr>
              <a:t>de </a:t>
            </a:r>
            <a:r>
              <a:rPr lang="es-VE" sz="2000" dirty="0" smtClean="0">
                <a:latin typeface="Century Gothic" panose="020B0502020202020204" pitchFamily="34" charset="0"/>
              </a:rPr>
              <a:t>informática</a:t>
            </a:r>
          </a:p>
          <a:p>
            <a:r>
              <a:rPr lang="es-VE" sz="2000" dirty="0" smtClean="0">
                <a:latin typeface="Century Gothic" panose="020B0502020202020204" pitchFamily="34" charset="0"/>
              </a:rPr>
              <a:t>Aplicaciones de la </a:t>
            </a:r>
            <a:r>
              <a:rPr lang="es-VE" sz="2000" dirty="0" err="1" smtClean="0">
                <a:latin typeface="Century Gothic" panose="020B0502020202020204" pitchFamily="34" charset="0"/>
              </a:rPr>
              <a:t>agromática</a:t>
            </a:r>
            <a:r>
              <a:rPr lang="es-VE" sz="2000" dirty="0" smtClean="0">
                <a:latin typeface="Century Gothic" panose="020B0502020202020204" pitchFamily="34" charset="0"/>
              </a:rPr>
              <a:t>: </a:t>
            </a:r>
            <a:r>
              <a:rPr lang="es-PA" sz="2000" dirty="0">
                <a:latin typeface="Century Gothic" panose="020B0502020202020204" pitchFamily="34" charset="0"/>
              </a:rPr>
              <a:t>alto </a:t>
            </a:r>
            <a:r>
              <a:rPr lang="es-PA" sz="2000" dirty="0" smtClean="0">
                <a:latin typeface="Century Gothic" panose="020B0502020202020204" pitchFamily="34" charset="0"/>
              </a:rPr>
              <a:t>desempeño, estandarización, seguimiento y sincronización de procesos</a:t>
            </a:r>
          </a:p>
          <a:p>
            <a:r>
              <a:rPr lang="es-PA" sz="2000" dirty="0" smtClean="0">
                <a:latin typeface="Century Gothic" panose="020B0502020202020204" pitchFamily="34" charset="0"/>
              </a:rPr>
              <a:t>Cómo usar las herramientas disponibles: </a:t>
            </a:r>
            <a:r>
              <a:rPr lang="es-PA" sz="2000" dirty="0">
                <a:latin typeface="Century Gothic" panose="020B0502020202020204" pitchFamily="34" charset="0"/>
              </a:rPr>
              <a:t>Sistemas </a:t>
            </a:r>
            <a:r>
              <a:rPr lang="es-PA" sz="2000" dirty="0">
                <a:latin typeface="Century Gothic" panose="020B0502020202020204" pitchFamily="34" charset="0"/>
              </a:rPr>
              <a:t>de </a:t>
            </a:r>
            <a:r>
              <a:rPr lang="es-PA" sz="2000" dirty="0">
                <a:latin typeface="Century Gothic" panose="020B0502020202020204" pitchFamily="34" charset="0"/>
              </a:rPr>
              <a:t>información, Inteligencia artificial, </a:t>
            </a:r>
            <a:r>
              <a:rPr lang="es-PA" sz="2000" dirty="0" err="1">
                <a:latin typeface="Century Gothic" panose="020B0502020202020204" pitchFamily="34" charset="0"/>
              </a:rPr>
              <a:t>enterprises</a:t>
            </a:r>
            <a:r>
              <a:rPr lang="es-PA" sz="2000" dirty="0">
                <a:latin typeface="Century Gothic" panose="020B0502020202020204" pitchFamily="34" charset="0"/>
              </a:rPr>
              <a:t> </a:t>
            </a:r>
            <a:r>
              <a:rPr lang="es-PA" sz="2000" dirty="0" err="1">
                <a:latin typeface="Century Gothic" panose="020B0502020202020204" pitchFamily="34" charset="0"/>
              </a:rPr>
              <a:t>Resources</a:t>
            </a:r>
            <a:r>
              <a:rPr lang="es-PA" sz="2000" dirty="0">
                <a:latin typeface="Century Gothic" panose="020B0502020202020204" pitchFamily="34" charset="0"/>
              </a:rPr>
              <a:t> </a:t>
            </a:r>
            <a:r>
              <a:rPr lang="es-PA" sz="2000" dirty="0" err="1">
                <a:latin typeface="Century Gothic" panose="020B0502020202020204" pitchFamily="34" charset="0"/>
              </a:rPr>
              <a:t>Planning</a:t>
            </a:r>
            <a:r>
              <a:rPr lang="es-PA" sz="2000" dirty="0">
                <a:latin typeface="Century Gothic" panose="020B0502020202020204" pitchFamily="34" charset="0"/>
              </a:rPr>
              <a:t> (ERP</a:t>
            </a:r>
            <a:r>
              <a:rPr lang="es-PA" sz="2000" dirty="0">
                <a:latin typeface="Century Gothic" panose="020B0502020202020204" pitchFamily="34" charset="0"/>
              </a:rPr>
              <a:t>), computación </a:t>
            </a:r>
            <a:r>
              <a:rPr lang="es-PA" sz="2000" dirty="0">
                <a:latin typeface="Century Gothic" panose="020B0502020202020204" pitchFamily="34" charset="0"/>
              </a:rPr>
              <a:t>en la </a:t>
            </a:r>
            <a:r>
              <a:rPr lang="es-PA" sz="2000" dirty="0">
                <a:latin typeface="Century Gothic" panose="020B0502020202020204" pitchFamily="34" charset="0"/>
              </a:rPr>
              <a:t>nube, internet </a:t>
            </a:r>
            <a:r>
              <a:rPr lang="es-PA" sz="2000" dirty="0">
                <a:latin typeface="Century Gothic" panose="020B0502020202020204" pitchFamily="34" charset="0"/>
              </a:rPr>
              <a:t>de las </a:t>
            </a:r>
            <a:r>
              <a:rPr lang="es-PA" sz="2000" dirty="0">
                <a:latin typeface="Century Gothic" panose="020B0502020202020204" pitchFamily="34" charset="0"/>
              </a:rPr>
              <a:t>cosas </a:t>
            </a:r>
            <a:r>
              <a:rPr lang="es-PA" sz="2000" dirty="0">
                <a:latin typeface="Century Gothic" panose="020B0502020202020204" pitchFamily="34" charset="0"/>
              </a:rPr>
              <a:t>(</a:t>
            </a:r>
            <a:r>
              <a:rPr lang="es-PA" sz="2000" dirty="0" err="1">
                <a:latin typeface="Century Gothic" panose="020B0502020202020204" pitchFamily="34" charset="0"/>
              </a:rPr>
              <a:t>IoT</a:t>
            </a:r>
            <a:r>
              <a:rPr lang="es-PA" sz="2000" dirty="0">
                <a:latin typeface="Century Gothic" panose="020B0502020202020204" pitchFamily="34" charset="0"/>
              </a:rPr>
              <a:t>), movilidad, </a:t>
            </a:r>
            <a:r>
              <a:rPr lang="es-PA" sz="2000" dirty="0" err="1">
                <a:latin typeface="Century Gothic" panose="020B0502020202020204" pitchFamily="34" charset="0"/>
              </a:rPr>
              <a:t>big</a:t>
            </a:r>
            <a:r>
              <a:rPr lang="es-PA" sz="2000" dirty="0">
                <a:latin typeface="Century Gothic" panose="020B0502020202020204" pitchFamily="34" charset="0"/>
              </a:rPr>
              <a:t> </a:t>
            </a:r>
            <a:r>
              <a:rPr lang="es-PA" sz="2000" dirty="0" smtClean="0">
                <a:latin typeface="Century Gothic" panose="020B0502020202020204" pitchFamily="34" charset="0"/>
              </a:rPr>
              <a:t>data</a:t>
            </a:r>
          </a:p>
          <a:p>
            <a:r>
              <a:rPr lang="es-PA" sz="2000" dirty="0" smtClean="0">
                <a:latin typeface="Century Gothic" panose="020B0502020202020204" pitchFamily="34" charset="0"/>
              </a:rPr>
              <a:t>Planificación </a:t>
            </a:r>
            <a:r>
              <a:rPr lang="es-PA" sz="2000" dirty="0">
                <a:latin typeface="Century Gothic" panose="020B0502020202020204" pitchFamily="34" charset="0"/>
              </a:rPr>
              <a:t>integral en la producción </a:t>
            </a:r>
            <a:r>
              <a:rPr lang="es-PA" sz="2000" dirty="0" smtClean="0">
                <a:latin typeface="Century Gothic" panose="020B0502020202020204" pitchFamily="34" charset="0"/>
              </a:rPr>
              <a:t>pecuaria</a:t>
            </a:r>
          </a:p>
          <a:p>
            <a:r>
              <a:rPr lang="es-PA" sz="2000" dirty="0" smtClean="0">
                <a:latin typeface="Century Gothic" panose="020B0502020202020204" pitchFamily="34" charset="0"/>
              </a:rPr>
              <a:t>Telemática </a:t>
            </a:r>
            <a:r>
              <a:rPr lang="es-PA" sz="2000" dirty="0">
                <a:latin typeface="Century Gothic" panose="020B0502020202020204" pitchFamily="34" charset="0"/>
              </a:rPr>
              <a:t>y agricultura de </a:t>
            </a:r>
            <a:r>
              <a:rPr lang="es-PA" sz="2000" dirty="0" smtClean="0">
                <a:latin typeface="Century Gothic" panose="020B0502020202020204" pitchFamily="34" charset="0"/>
              </a:rPr>
              <a:t>precisión: sistemas </a:t>
            </a:r>
            <a:r>
              <a:rPr lang="es-PA" sz="2000" dirty="0">
                <a:latin typeface="Century Gothic" panose="020B0502020202020204" pitchFamily="34" charset="0"/>
              </a:rPr>
              <a:t>de información geográfica (SIG</a:t>
            </a:r>
            <a:r>
              <a:rPr lang="es-PA" sz="2000" dirty="0" smtClean="0">
                <a:latin typeface="Century Gothic" panose="020B0502020202020204" pitchFamily="34" charset="0"/>
              </a:rPr>
              <a:t>) y análisis </a:t>
            </a:r>
            <a:r>
              <a:rPr lang="es-PA" sz="2000" dirty="0">
                <a:latin typeface="Century Gothic" panose="020B0502020202020204" pitchFamily="34" charset="0"/>
              </a:rPr>
              <a:t>de imágenes </a:t>
            </a:r>
          </a:p>
          <a:p>
            <a:pPr>
              <a:buFont typeface="Courier New" panose="02070309020205020404" pitchFamily="49" charset="0"/>
              <a:buChar char="o"/>
            </a:pPr>
            <a:endParaRPr lang="es-PA" sz="2000" dirty="0">
              <a:latin typeface="Century Gothic" panose="020B0502020202020204" pitchFamily="34" charset="0"/>
            </a:endParaRPr>
          </a:p>
          <a:p>
            <a:endParaRPr lang="es-PA" sz="2000" dirty="0">
              <a:latin typeface="Century Gothic" panose="020B0502020202020204" pitchFamily="34" charset="0"/>
            </a:endParaRPr>
          </a:p>
          <a:p>
            <a:endParaRPr lang="es-VE" sz="2000" dirty="0" smtClean="0">
              <a:latin typeface="Century Gothic" panose="020B0502020202020204" pitchFamily="34" charset="0"/>
            </a:endParaRPr>
          </a:p>
          <a:p>
            <a:endParaRPr lang="es-VE" sz="2000" dirty="0" smtClean="0">
              <a:latin typeface="Century Gothic" panose="020B0502020202020204" pitchFamily="34" charset="0"/>
            </a:endParaRPr>
          </a:p>
          <a:p>
            <a:pPr marL="285750" lvl="1">
              <a:buFont typeface="Arial" pitchFamily="34" charset="0"/>
              <a:buChar char="•"/>
            </a:pPr>
            <a:endParaRPr lang="es-VE" sz="1800" dirty="0">
              <a:latin typeface="Century Gothic" panose="020B0502020202020204" pitchFamily="34" charset="0"/>
            </a:endParaRPr>
          </a:p>
          <a:p>
            <a:pPr lvl="2"/>
            <a:endParaRPr lang="es-VE" sz="2800" dirty="0">
              <a:latin typeface="Century Gothic" panose="020B0502020202020204" pitchFamily="34" charset="0"/>
            </a:endParaRPr>
          </a:p>
        </p:txBody>
      </p:sp>
      <p:sp>
        <p:nvSpPr>
          <p:cNvPr id="6" name="5 Título"/>
          <p:cNvSpPr txBox="1">
            <a:spLocks/>
          </p:cNvSpPr>
          <p:nvPr/>
        </p:nvSpPr>
        <p:spPr>
          <a:xfrm>
            <a:off x="-900608" y="1389406"/>
            <a:ext cx="8640960" cy="998984"/>
          </a:xfrm>
          <a:prstGeom prst="rect">
            <a:avLst/>
          </a:prstGeom>
          <a:noFill/>
          <a:ln>
            <a:noFill/>
          </a:ln>
        </p:spPr>
        <p:txBody>
          <a:bodyPr spcFirstLastPara="1" wrap="square" lIns="91425" tIns="45700" rIns="91425" bIns="45700" anchor="t" anchorCtr="0">
            <a:noAutofit/>
          </a:bodyPr>
          <a:lstStyle>
            <a:defPPr>
              <a:defRPr lang="es-VE"/>
            </a:defPPr>
            <a:lvl1pPr algn="ctr">
              <a:spcBef>
                <a:spcPts val="0"/>
              </a:spcBef>
              <a:buClr>
                <a:schemeClr val="dk1"/>
              </a:buClr>
              <a:buSzPts val="600"/>
              <a:buFont typeface="Century Gothic"/>
              <a:buNone/>
              <a:defRPr sz="2800">
                <a:solidFill>
                  <a:schemeClr val="dk1"/>
                </a:solidFill>
                <a:latin typeface="Century Gothic"/>
                <a:ea typeface="Century Gothic"/>
                <a:cs typeface="Century Gothic"/>
              </a:defRPr>
            </a:lvl1pPr>
          </a:lstStyle>
          <a:p>
            <a:r>
              <a:rPr lang="es-VE" dirty="0" smtClean="0"/>
              <a:t>Áreas a fortalecer</a:t>
            </a:r>
            <a:endParaRPr lang="es-VE" dirty="0"/>
          </a:p>
        </p:txBody>
      </p:sp>
      <p:sp>
        <p:nvSpPr>
          <p:cNvPr id="2" name="Rectángulo 1"/>
          <p:cNvSpPr/>
          <p:nvPr/>
        </p:nvSpPr>
        <p:spPr>
          <a:xfrm>
            <a:off x="3339446" y="476672"/>
            <a:ext cx="2888738" cy="546312"/>
          </a:xfrm>
          <a:prstGeom prst="rect">
            <a:avLst/>
          </a:prstGeom>
          <a:noFill/>
          <a:ln>
            <a:noFill/>
          </a:ln>
        </p:spPr>
        <p:txBody>
          <a:bodyPr spcFirstLastPara="1" wrap="square" lIns="91425" tIns="45700" rIns="91425" bIns="45700" anchor="t" anchorCtr="0">
            <a:noAutofit/>
          </a:bodyPr>
          <a:lstStyle/>
          <a:p>
            <a:pPr algn="ctr">
              <a:buClr>
                <a:schemeClr val="dk1"/>
              </a:buClr>
              <a:buSzPts val="600"/>
              <a:buFont typeface="Century Gothic"/>
              <a:buNone/>
            </a:pPr>
            <a:r>
              <a:rPr lang="es-ES" sz="3600" dirty="0" err="1" smtClean="0">
                <a:solidFill>
                  <a:schemeClr val="dk1"/>
                </a:solidFill>
                <a:latin typeface="Century Gothic"/>
                <a:ea typeface="Century Gothic"/>
                <a:cs typeface="Century Gothic"/>
              </a:rPr>
              <a:t>Agromática</a:t>
            </a:r>
            <a:endParaRPr lang="es-ES" sz="2800" dirty="0">
              <a:solidFill>
                <a:schemeClr val="dk1"/>
              </a:solidFill>
              <a:latin typeface="Century Gothic"/>
              <a:ea typeface="Century Gothic"/>
              <a:cs typeface="Century Gothic"/>
            </a:endParaRPr>
          </a:p>
        </p:txBody>
      </p:sp>
    </p:spTree>
    <p:extLst>
      <p:ext uri="{BB962C8B-B14F-4D97-AF65-F5344CB8AC3E}">
        <p14:creationId xmlns:p14="http://schemas.microsoft.com/office/powerpoint/2010/main" val="41617946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653136"/>
            <a:ext cx="6948264" cy="541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ítulo 1"/>
          <p:cNvSpPr txBox="1">
            <a:spLocks/>
          </p:cNvSpPr>
          <p:nvPr/>
        </p:nvSpPr>
        <p:spPr>
          <a:xfrm>
            <a:off x="5202342" y="5028991"/>
            <a:ext cx="3786118" cy="66491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defPPr>
              <a:defRPr lang="es-VE"/>
            </a:defPPr>
            <a:lvl1pPr lvl="0" algn="r" defTabSz="800100">
              <a:lnSpc>
                <a:spcPct val="90000"/>
              </a:lnSpc>
              <a:spcBef>
                <a:spcPct val="0"/>
              </a:spcBef>
              <a:spcAft>
                <a:spcPct val="35000"/>
              </a:spcAft>
              <a:defRPr sz="3600" b="1">
                <a:solidFill>
                  <a:srgbClr val="BA132D"/>
                </a:solidFill>
              </a:defRPr>
            </a:lvl1pPr>
            <a:lvl2pPr>
              <a:defRPr>
                <a:solidFill>
                  <a:schemeClr val="tx1">
                    <a:hueOff val="0"/>
                    <a:satOff val="0"/>
                    <a:lumOff val="0"/>
                    <a:alphaOff val="0"/>
                  </a:schemeClr>
                </a:solidFill>
              </a:defRPr>
            </a:lvl2pPr>
            <a:lvl3pPr>
              <a:defRPr>
                <a:solidFill>
                  <a:schemeClr val="tx1">
                    <a:hueOff val="0"/>
                    <a:satOff val="0"/>
                    <a:lumOff val="0"/>
                    <a:alphaOff val="0"/>
                  </a:schemeClr>
                </a:solidFill>
              </a:defRPr>
            </a:lvl3pPr>
            <a:lvl4pPr>
              <a:defRPr>
                <a:solidFill>
                  <a:schemeClr val="tx1">
                    <a:hueOff val="0"/>
                    <a:satOff val="0"/>
                    <a:lumOff val="0"/>
                    <a:alphaOff val="0"/>
                  </a:schemeClr>
                </a:solidFill>
              </a:defRPr>
            </a:lvl4pPr>
            <a:lvl5pPr>
              <a:defRPr>
                <a:solidFill>
                  <a:schemeClr val="tx1">
                    <a:hueOff val="0"/>
                    <a:satOff val="0"/>
                    <a:lumOff val="0"/>
                    <a:alphaOff val="0"/>
                  </a:schemeClr>
                </a:solidFill>
              </a:defRPr>
            </a:lvl5pPr>
            <a:lvl6pPr>
              <a:defRPr>
                <a:solidFill>
                  <a:schemeClr val="tx1">
                    <a:hueOff val="0"/>
                    <a:satOff val="0"/>
                    <a:lumOff val="0"/>
                    <a:alphaOff val="0"/>
                  </a:schemeClr>
                </a:solidFill>
              </a:defRPr>
            </a:lvl6pPr>
            <a:lvl7pPr>
              <a:defRPr>
                <a:solidFill>
                  <a:schemeClr val="tx1">
                    <a:hueOff val="0"/>
                    <a:satOff val="0"/>
                    <a:lumOff val="0"/>
                    <a:alphaOff val="0"/>
                  </a:schemeClr>
                </a:solidFill>
              </a:defRPr>
            </a:lvl7pPr>
            <a:lvl8pPr>
              <a:defRPr>
                <a:solidFill>
                  <a:schemeClr val="tx1">
                    <a:hueOff val="0"/>
                    <a:satOff val="0"/>
                    <a:lumOff val="0"/>
                    <a:alphaOff val="0"/>
                  </a:schemeClr>
                </a:solidFill>
              </a:defRPr>
            </a:lvl8pPr>
            <a:lvl9pPr>
              <a:defRPr>
                <a:solidFill>
                  <a:schemeClr val="tx1">
                    <a:hueOff val="0"/>
                    <a:satOff val="0"/>
                    <a:lumOff val="0"/>
                    <a:alphaOff val="0"/>
                  </a:schemeClr>
                </a:solidFill>
              </a:defRPr>
            </a:lvl9pPr>
          </a:lstStyle>
          <a:p>
            <a:r>
              <a:rPr lang="es-VE" sz="4400" b="0" dirty="0" err="1" smtClean="0">
                <a:solidFill>
                  <a:schemeClr val="tx1"/>
                </a:solidFill>
                <a:latin typeface="Century Gothic" panose="020B0502020202020204" pitchFamily="34" charset="0"/>
              </a:rPr>
              <a:t>Asociatividad</a:t>
            </a:r>
            <a:r>
              <a:rPr lang="es-VE" sz="4400" b="0" dirty="0" smtClean="0">
                <a:solidFill>
                  <a:schemeClr val="tx1"/>
                </a:solidFill>
                <a:latin typeface="Century Gothic" panose="020B0502020202020204" pitchFamily="34" charset="0"/>
              </a:rPr>
              <a:t/>
            </a:r>
            <a:br>
              <a:rPr lang="es-VE" sz="4400" b="0" dirty="0" smtClean="0">
                <a:solidFill>
                  <a:schemeClr val="tx1"/>
                </a:solidFill>
                <a:latin typeface="Century Gothic" panose="020B0502020202020204" pitchFamily="34" charset="0"/>
              </a:rPr>
            </a:br>
            <a:endParaRPr lang="es-VE" sz="4400" b="0" dirty="0">
              <a:solidFill>
                <a:schemeClr val="tx1"/>
              </a:solidFill>
              <a:latin typeface="Century Gothic" panose="020B0502020202020204" pitchFamily="34" charset="0"/>
            </a:endParaRPr>
          </a:p>
        </p:txBody>
      </p:sp>
      <p:pic>
        <p:nvPicPr>
          <p:cNvPr id="6146" name="Picture 2" descr="Resultado de imagen para asociativid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2" y="0"/>
            <a:ext cx="51658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5109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1649" t="27590" r="46063" b="35993"/>
          <a:stretch/>
        </p:blipFill>
        <p:spPr>
          <a:xfrm>
            <a:off x="49343" y="1052736"/>
            <a:ext cx="8743433" cy="5544616"/>
          </a:xfrm>
          <a:prstGeom prst="rect">
            <a:avLst/>
          </a:prstGeom>
        </p:spPr>
      </p:pic>
      <p:sp>
        <p:nvSpPr>
          <p:cNvPr id="17" name="Elipse 16"/>
          <p:cNvSpPr/>
          <p:nvPr/>
        </p:nvSpPr>
        <p:spPr>
          <a:xfrm>
            <a:off x="755576" y="3356992"/>
            <a:ext cx="8068110"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3016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xmlns="" id="{5C27F701-9671-484C-8C40-D6ABF43B8A04}"/>
              </a:ext>
            </a:extLst>
          </p:cNvPr>
          <p:cNvSpPr txBox="1">
            <a:spLocks/>
          </p:cNvSpPr>
          <p:nvPr/>
        </p:nvSpPr>
        <p:spPr>
          <a:xfrm>
            <a:off x="899592" y="2564904"/>
            <a:ext cx="7733628" cy="2883744"/>
          </a:xfrm>
          <a:prstGeom prst="rect">
            <a:avLst/>
          </a:prstGeom>
        </p:spPr>
        <p:txBody>
          <a:bodyPr/>
          <a:lstStyle>
            <a:lvl1pPr algn="ctr" defTabSz="914400" rtl="0" eaLnBrk="1" latinLnBrk="0" hangingPunct="1">
              <a:spcBef>
                <a:spcPct val="0"/>
              </a:spcBef>
              <a:buNone/>
              <a:defRPr sz="3000" b="1" kern="1200" baseline="0">
                <a:solidFill>
                  <a:schemeClr val="tx1"/>
                </a:solidFill>
                <a:latin typeface="Corbel" pitchFamily="34" charset="0"/>
                <a:ea typeface="+mj-ea"/>
                <a:cs typeface="+mj-cs"/>
              </a:defRPr>
            </a:lvl1pPr>
          </a:lstStyle>
          <a:p>
            <a:pPr marL="342900" indent="-342900" algn="l">
              <a:buFont typeface="Arial" panose="020B0604020202020204" pitchFamily="34" charset="0"/>
              <a:buChar char="•"/>
            </a:pPr>
            <a:r>
              <a:rPr lang="es-PA" sz="2000" b="0" dirty="0" smtClean="0">
                <a:latin typeface="Century Gothic" panose="020B0502020202020204" pitchFamily="34" charset="0"/>
                <a:ea typeface="+mn-ea"/>
                <a:cs typeface="+mn-cs"/>
              </a:rPr>
              <a:t>Contexto </a:t>
            </a:r>
            <a:r>
              <a:rPr lang="es-PA" sz="2000" b="0" dirty="0">
                <a:latin typeface="Century Gothic" panose="020B0502020202020204" pitchFamily="34" charset="0"/>
                <a:ea typeface="+mn-ea"/>
                <a:cs typeface="+mn-cs"/>
              </a:rPr>
              <a:t>legal y antecedentes en Panamá</a:t>
            </a:r>
          </a:p>
          <a:p>
            <a:pPr marL="342900" indent="-342900" algn="l">
              <a:buFont typeface="Arial" panose="020B0604020202020204" pitchFamily="34" charset="0"/>
              <a:buChar char="•"/>
            </a:pPr>
            <a:r>
              <a:rPr lang="es-PA" sz="2000" b="0" dirty="0" smtClean="0">
                <a:latin typeface="Century Gothic" panose="020B0502020202020204" pitchFamily="34" charset="0"/>
                <a:ea typeface="+mn-ea"/>
                <a:cs typeface="+mn-cs"/>
              </a:rPr>
              <a:t>Especificidad </a:t>
            </a:r>
            <a:r>
              <a:rPr lang="es-PA" sz="2000" b="0" dirty="0">
                <a:latin typeface="Century Gothic" panose="020B0502020202020204" pitchFamily="34" charset="0"/>
                <a:ea typeface="+mn-ea"/>
                <a:cs typeface="+mn-cs"/>
              </a:rPr>
              <a:t>de las distintas formas </a:t>
            </a:r>
            <a:r>
              <a:rPr lang="es-PA" sz="2000" b="0" dirty="0" smtClean="0">
                <a:latin typeface="Century Gothic" panose="020B0502020202020204" pitchFamily="34" charset="0"/>
                <a:ea typeface="+mn-ea"/>
                <a:cs typeface="+mn-cs"/>
              </a:rPr>
              <a:t>asociativas</a:t>
            </a:r>
          </a:p>
          <a:p>
            <a:pPr marL="342900" indent="-342900" algn="l">
              <a:buFont typeface="Arial" panose="020B0604020202020204" pitchFamily="34" charset="0"/>
              <a:buChar char="•"/>
            </a:pPr>
            <a:r>
              <a:rPr lang="es-PA" sz="2000" b="0" dirty="0">
                <a:latin typeface="Century Gothic" panose="020B0502020202020204" pitchFamily="34" charset="0"/>
                <a:ea typeface="+mn-ea"/>
                <a:cs typeface="+mn-cs"/>
              </a:rPr>
              <a:t>Necesidades y ventajas de asociarse en el mundo del </a:t>
            </a:r>
            <a:r>
              <a:rPr lang="es-PA" sz="2000" b="0" dirty="0" smtClean="0">
                <a:latin typeface="Century Gothic" panose="020B0502020202020204" pitchFamily="34" charset="0"/>
                <a:ea typeface="+mn-ea"/>
                <a:cs typeface="+mn-cs"/>
              </a:rPr>
              <a:t>agro: experiencias de </a:t>
            </a:r>
            <a:r>
              <a:rPr lang="es-PA" sz="2000" b="0" dirty="0" err="1" smtClean="0">
                <a:latin typeface="Century Gothic" panose="020B0502020202020204" pitchFamily="34" charset="0"/>
                <a:ea typeface="+mn-ea"/>
                <a:cs typeface="+mn-cs"/>
              </a:rPr>
              <a:t>asociatividad</a:t>
            </a:r>
            <a:endParaRPr lang="es-PA" sz="2000" b="0" dirty="0" smtClean="0">
              <a:latin typeface="Century Gothic" panose="020B0502020202020204" pitchFamily="34" charset="0"/>
              <a:ea typeface="+mn-ea"/>
              <a:cs typeface="+mn-cs"/>
            </a:endParaRPr>
          </a:p>
          <a:p>
            <a:pPr marL="342900" indent="-342900" algn="l">
              <a:buFont typeface="Arial" panose="020B0604020202020204" pitchFamily="34" charset="0"/>
              <a:buChar char="•"/>
            </a:pPr>
            <a:r>
              <a:rPr lang="es-PA" sz="2000" b="0" dirty="0">
                <a:latin typeface="Century Gothic" panose="020B0502020202020204" pitchFamily="34" charset="0"/>
                <a:ea typeface="+mn-ea"/>
                <a:cs typeface="+mn-cs"/>
              </a:rPr>
              <a:t>La lógica de la </a:t>
            </a:r>
            <a:r>
              <a:rPr lang="es-PA" sz="2000" b="0" dirty="0" err="1">
                <a:latin typeface="Century Gothic" panose="020B0502020202020204" pitchFamily="34" charset="0"/>
                <a:ea typeface="+mn-ea"/>
                <a:cs typeface="+mn-cs"/>
              </a:rPr>
              <a:t>asociatividad</a:t>
            </a:r>
            <a:r>
              <a:rPr lang="es-PA" sz="2000" b="0" dirty="0">
                <a:latin typeface="Century Gothic" panose="020B0502020202020204" pitchFamily="34" charset="0"/>
                <a:ea typeface="+mn-ea"/>
                <a:cs typeface="+mn-cs"/>
              </a:rPr>
              <a:t> y su valor estratégico</a:t>
            </a:r>
          </a:p>
          <a:p>
            <a:pPr marL="342900" indent="-342900" algn="l">
              <a:buFont typeface="Arial" panose="020B0604020202020204" pitchFamily="34" charset="0"/>
              <a:buChar char="•"/>
            </a:pPr>
            <a:r>
              <a:rPr lang="es-PA" sz="2000" b="0" dirty="0">
                <a:latin typeface="Century Gothic" panose="020B0502020202020204" pitchFamily="34" charset="0"/>
                <a:ea typeface="+mn-ea"/>
                <a:cs typeface="+mn-cs"/>
              </a:rPr>
              <a:t>Presupuestos de todo proceso asociativo</a:t>
            </a:r>
          </a:p>
          <a:p>
            <a:pPr marL="342900" indent="-342900" algn="l">
              <a:buFont typeface="Arial" panose="020B0604020202020204" pitchFamily="34" charset="0"/>
              <a:buChar char="•"/>
            </a:pPr>
            <a:r>
              <a:rPr lang="es-PA" sz="2000" b="0" dirty="0">
                <a:latin typeface="Century Gothic" panose="020B0502020202020204" pitchFamily="34" charset="0"/>
                <a:ea typeface="+mn-ea"/>
                <a:cs typeface="+mn-cs"/>
              </a:rPr>
              <a:t>Tipos de asociaciones en función de los objetivos perseguidos</a:t>
            </a:r>
          </a:p>
          <a:p>
            <a:pPr marL="342900" indent="-342900" algn="l">
              <a:buFont typeface="Arial" panose="020B0604020202020204" pitchFamily="34" charset="0"/>
              <a:buChar char="•"/>
            </a:pPr>
            <a:r>
              <a:rPr lang="es-PA" sz="2000" b="0" dirty="0">
                <a:latin typeface="Century Gothic" panose="020B0502020202020204" pitchFamily="34" charset="0"/>
                <a:ea typeface="+mn-ea"/>
                <a:cs typeface="+mn-cs"/>
              </a:rPr>
              <a:t>Experiencias asociativas en </a:t>
            </a:r>
            <a:r>
              <a:rPr lang="es-PA" sz="2000" b="0" dirty="0" err="1" smtClean="0">
                <a:latin typeface="Century Gothic" panose="020B0502020202020204" pitchFamily="34" charset="0"/>
                <a:ea typeface="+mn-ea"/>
                <a:cs typeface="+mn-cs"/>
              </a:rPr>
              <a:t>agronegocios</a:t>
            </a:r>
            <a:r>
              <a:rPr lang="es-PA" sz="2000" b="0" dirty="0" smtClean="0">
                <a:latin typeface="Century Gothic" panose="020B0502020202020204" pitchFamily="34" charset="0"/>
                <a:ea typeface="+mn-ea"/>
                <a:cs typeface="+mn-cs"/>
              </a:rPr>
              <a:t>: aprendizajes </a:t>
            </a:r>
            <a:r>
              <a:rPr lang="es-PA" sz="2000" b="0" dirty="0">
                <a:latin typeface="Century Gothic" panose="020B0502020202020204" pitchFamily="34" charset="0"/>
                <a:ea typeface="+mn-ea"/>
                <a:cs typeface="+mn-cs"/>
              </a:rPr>
              <a:t>posibles y claves de éxito</a:t>
            </a:r>
            <a:endParaRPr lang="es-PA" sz="2000" b="0" dirty="0" smtClean="0">
              <a:latin typeface="Century Gothic" panose="020B0502020202020204" pitchFamily="34" charset="0"/>
              <a:ea typeface="+mn-ea"/>
              <a:cs typeface="+mn-cs"/>
            </a:endParaRPr>
          </a:p>
          <a:p>
            <a:pPr marL="342900" indent="-342900" algn="l">
              <a:buFont typeface="Arial" panose="020B0604020202020204" pitchFamily="34" charset="0"/>
              <a:buChar char="•"/>
            </a:pPr>
            <a:endParaRPr lang="es-PA" sz="2000" b="0" dirty="0" smtClean="0">
              <a:latin typeface="Century Gothic" panose="020B0502020202020204" pitchFamily="34" charset="0"/>
              <a:ea typeface="+mn-ea"/>
              <a:cs typeface="+mn-cs"/>
            </a:endParaRPr>
          </a:p>
          <a:p>
            <a:pPr marL="342900" indent="-342900" algn="l">
              <a:buFont typeface="Arial" panose="020B0604020202020204" pitchFamily="34" charset="0"/>
              <a:buChar char="•"/>
            </a:pPr>
            <a:endParaRPr lang="es-PA" sz="2000" b="0" dirty="0" smtClean="0">
              <a:latin typeface="Century Gothic" panose="020B0502020202020204" pitchFamily="34" charset="0"/>
              <a:ea typeface="+mn-ea"/>
              <a:cs typeface="+mn-cs"/>
            </a:endParaRPr>
          </a:p>
          <a:p>
            <a:pPr marL="342900" indent="-342900" algn="l">
              <a:buFont typeface="Arial" panose="020B0604020202020204" pitchFamily="34" charset="0"/>
              <a:buChar char="•"/>
            </a:pPr>
            <a:endParaRPr lang="es-PA" sz="2000" b="0" dirty="0">
              <a:latin typeface="Century Gothic" panose="020B0502020202020204" pitchFamily="34" charset="0"/>
              <a:ea typeface="+mn-ea"/>
              <a:cs typeface="+mn-cs"/>
            </a:endParaRPr>
          </a:p>
          <a:p>
            <a:pPr algn="l"/>
            <a:endParaRPr lang="es-PA" sz="2000" b="0" dirty="0" smtClean="0">
              <a:latin typeface="Century Gothic" panose="020B0502020202020204" pitchFamily="34" charset="0"/>
              <a:ea typeface="+mn-ea"/>
              <a:cs typeface="+mn-cs"/>
            </a:endParaRPr>
          </a:p>
          <a:p>
            <a:pPr marL="342900" indent="-342900" algn="l">
              <a:buFont typeface="Arial" panose="020B0604020202020204" pitchFamily="34" charset="0"/>
              <a:buChar char="•"/>
            </a:pPr>
            <a:endParaRPr lang="es-PA" sz="2000" b="0" dirty="0">
              <a:latin typeface="Century Gothic" panose="020B0502020202020204" pitchFamily="34" charset="0"/>
              <a:ea typeface="+mn-ea"/>
              <a:cs typeface="+mn-cs"/>
            </a:endParaRPr>
          </a:p>
          <a:p>
            <a:pPr marL="342900" indent="-342900" algn="l">
              <a:buFont typeface="Arial" panose="020B0604020202020204" pitchFamily="34" charset="0"/>
              <a:buChar char="•"/>
            </a:pPr>
            <a:endParaRPr lang="es-ES" sz="2000" b="0" dirty="0">
              <a:latin typeface="Century Gothic" panose="020B0502020202020204" pitchFamily="34" charset="0"/>
              <a:ea typeface="+mn-ea"/>
              <a:cs typeface="+mn-cs"/>
            </a:endParaRPr>
          </a:p>
          <a:p>
            <a:pPr algn="l"/>
            <a:endParaRPr lang="es-VE" sz="3600" b="0" dirty="0">
              <a:latin typeface="Century Gothic" panose="020B0502020202020204" pitchFamily="34" charset="0"/>
            </a:endParaRPr>
          </a:p>
        </p:txBody>
      </p:sp>
      <p:sp>
        <p:nvSpPr>
          <p:cNvPr id="6" name="Título 1"/>
          <p:cNvSpPr txBox="1">
            <a:spLocks/>
          </p:cNvSpPr>
          <p:nvPr/>
        </p:nvSpPr>
        <p:spPr>
          <a:xfrm>
            <a:off x="2483768" y="711853"/>
            <a:ext cx="3786118" cy="66491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defPPr>
              <a:defRPr lang="es-VE"/>
            </a:defPPr>
            <a:lvl1pPr lvl="0" algn="r" defTabSz="800100">
              <a:lnSpc>
                <a:spcPct val="90000"/>
              </a:lnSpc>
              <a:spcBef>
                <a:spcPct val="0"/>
              </a:spcBef>
              <a:spcAft>
                <a:spcPct val="35000"/>
              </a:spcAft>
              <a:defRPr sz="3600" b="1">
                <a:solidFill>
                  <a:srgbClr val="BA132D"/>
                </a:solidFill>
              </a:defRPr>
            </a:lvl1pPr>
            <a:lvl2pPr>
              <a:defRPr>
                <a:solidFill>
                  <a:schemeClr val="tx1">
                    <a:hueOff val="0"/>
                    <a:satOff val="0"/>
                    <a:lumOff val="0"/>
                    <a:alphaOff val="0"/>
                  </a:schemeClr>
                </a:solidFill>
              </a:defRPr>
            </a:lvl2pPr>
            <a:lvl3pPr>
              <a:defRPr>
                <a:solidFill>
                  <a:schemeClr val="tx1">
                    <a:hueOff val="0"/>
                    <a:satOff val="0"/>
                    <a:lumOff val="0"/>
                    <a:alphaOff val="0"/>
                  </a:schemeClr>
                </a:solidFill>
              </a:defRPr>
            </a:lvl3pPr>
            <a:lvl4pPr>
              <a:defRPr>
                <a:solidFill>
                  <a:schemeClr val="tx1">
                    <a:hueOff val="0"/>
                    <a:satOff val="0"/>
                    <a:lumOff val="0"/>
                    <a:alphaOff val="0"/>
                  </a:schemeClr>
                </a:solidFill>
              </a:defRPr>
            </a:lvl4pPr>
            <a:lvl5pPr>
              <a:defRPr>
                <a:solidFill>
                  <a:schemeClr val="tx1">
                    <a:hueOff val="0"/>
                    <a:satOff val="0"/>
                    <a:lumOff val="0"/>
                    <a:alphaOff val="0"/>
                  </a:schemeClr>
                </a:solidFill>
              </a:defRPr>
            </a:lvl5pPr>
            <a:lvl6pPr>
              <a:defRPr>
                <a:solidFill>
                  <a:schemeClr val="tx1">
                    <a:hueOff val="0"/>
                    <a:satOff val="0"/>
                    <a:lumOff val="0"/>
                    <a:alphaOff val="0"/>
                  </a:schemeClr>
                </a:solidFill>
              </a:defRPr>
            </a:lvl6pPr>
            <a:lvl7pPr>
              <a:defRPr>
                <a:solidFill>
                  <a:schemeClr val="tx1">
                    <a:hueOff val="0"/>
                    <a:satOff val="0"/>
                    <a:lumOff val="0"/>
                    <a:alphaOff val="0"/>
                  </a:schemeClr>
                </a:solidFill>
              </a:defRPr>
            </a:lvl7pPr>
            <a:lvl8pPr>
              <a:defRPr>
                <a:solidFill>
                  <a:schemeClr val="tx1">
                    <a:hueOff val="0"/>
                    <a:satOff val="0"/>
                    <a:lumOff val="0"/>
                    <a:alphaOff val="0"/>
                  </a:schemeClr>
                </a:solidFill>
              </a:defRPr>
            </a:lvl8pPr>
            <a:lvl9pPr>
              <a:defRPr>
                <a:solidFill>
                  <a:schemeClr val="tx1">
                    <a:hueOff val="0"/>
                    <a:satOff val="0"/>
                    <a:lumOff val="0"/>
                    <a:alphaOff val="0"/>
                  </a:schemeClr>
                </a:solidFill>
              </a:defRPr>
            </a:lvl9pPr>
          </a:lstStyle>
          <a:p>
            <a:r>
              <a:rPr lang="es-VE" sz="4000" b="0" dirty="0" err="1" smtClean="0">
                <a:solidFill>
                  <a:schemeClr val="tx1"/>
                </a:solidFill>
                <a:latin typeface="Century Gothic" panose="020B0502020202020204" pitchFamily="34" charset="0"/>
              </a:rPr>
              <a:t>Asociatividad</a:t>
            </a:r>
            <a:r>
              <a:rPr lang="es-VE" sz="4000" b="0" dirty="0" smtClean="0">
                <a:solidFill>
                  <a:schemeClr val="tx1"/>
                </a:solidFill>
                <a:latin typeface="Century Gothic" panose="020B0502020202020204" pitchFamily="34" charset="0"/>
              </a:rPr>
              <a:t/>
            </a:r>
            <a:br>
              <a:rPr lang="es-VE" sz="4000" b="0" dirty="0" smtClean="0">
                <a:solidFill>
                  <a:schemeClr val="tx1"/>
                </a:solidFill>
                <a:latin typeface="Century Gothic" panose="020B0502020202020204" pitchFamily="34" charset="0"/>
              </a:rPr>
            </a:br>
            <a:endParaRPr lang="es-VE" sz="4000" b="0" dirty="0">
              <a:solidFill>
                <a:schemeClr val="tx1"/>
              </a:solidFill>
              <a:latin typeface="Century Gothic" panose="020B0502020202020204" pitchFamily="34" charset="0"/>
            </a:endParaRPr>
          </a:p>
        </p:txBody>
      </p:sp>
      <p:sp>
        <p:nvSpPr>
          <p:cNvPr id="8" name="5 Título"/>
          <p:cNvSpPr txBox="1">
            <a:spLocks/>
          </p:cNvSpPr>
          <p:nvPr/>
        </p:nvSpPr>
        <p:spPr>
          <a:xfrm>
            <a:off x="-1620688" y="1772816"/>
            <a:ext cx="8640960" cy="998984"/>
          </a:xfrm>
          <a:prstGeom prst="rect">
            <a:avLst/>
          </a:prstGeom>
          <a:noFill/>
          <a:ln>
            <a:noFill/>
          </a:ln>
        </p:spPr>
        <p:txBody>
          <a:bodyPr spcFirstLastPara="1" wrap="square" lIns="91425" tIns="45700" rIns="91425" bIns="45700" anchor="t" anchorCtr="0">
            <a:noAutofit/>
          </a:bodyPr>
          <a:lstStyle>
            <a:defPPr>
              <a:defRPr lang="es-VE"/>
            </a:defPPr>
            <a:lvl1pPr algn="ctr">
              <a:spcBef>
                <a:spcPts val="0"/>
              </a:spcBef>
              <a:buClr>
                <a:schemeClr val="dk1"/>
              </a:buClr>
              <a:buSzPts val="600"/>
              <a:buFont typeface="Century Gothic"/>
              <a:buNone/>
              <a:defRPr sz="2800">
                <a:solidFill>
                  <a:schemeClr val="dk1"/>
                </a:solidFill>
                <a:latin typeface="Century Gothic"/>
                <a:ea typeface="Century Gothic"/>
                <a:cs typeface="Century Gothic"/>
              </a:defRPr>
            </a:lvl1pPr>
          </a:lstStyle>
          <a:p>
            <a:r>
              <a:rPr lang="es-VE" dirty="0" smtClean="0"/>
              <a:t>Áreas a fortalecer</a:t>
            </a:r>
            <a:endParaRPr lang="es-VE" dirty="0"/>
          </a:p>
        </p:txBody>
      </p:sp>
    </p:spTree>
    <p:extLst>
      <p:ext uri="{BB962C8B-B14F-4D97-AF65-F5344CB8AC3E}">
        <p14:creationId xmlns:p14="http://schemas.microsoft.com/office/powerpoint/2010/main" val="36924674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2 Marcador de número de diapositiva"/>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fld id="{DECFE7E6-0306-433C-ACF6-996F13AB0CDD}" type="slidenum">
              <a:rPr lang="es-ES_tradnl" altLang="es-MX" sz="1400" smtClean="0">
                <a:solidFill>
                  <a:srgbClr val="FFFFFF"/>
                </a:solidFill>
                <a:latin typeface="Times New Roman" panose="02020603050405020304" pitchFamily="18" charset="0"/>
              </a:rPr>
              <a:pPr>
                <a:spcBef>
                  <a:spcPct val="0"/>
                </a:spcBef>
                <a:buFontTx/>
                <a:buNone/>
              </a:pPr>
              <a:t>3</a:t>
            </a:fld>
            <a:endParaRPr lang="es-ES_tradnl" altLang="es-MX" sz="1400" smtClean="0">
              <a:solidFill>
                <a:srgbClr val="FFFFFF"/>
              </a:solidFill>
              <a:latin typeface="Times New Roman" panose="02020603050405020304" pitchFamily="18" charset="0"/>
            </a:endParaRPr>
          </a:p>
        </p:txBody>
      </p:sp>
      <p:sp>
        <p:nvSpPr>
          <p:cNvPr id="13315" name="Text Box 2"/>
          <p:cNvSpPr txBox="1">
            <a:spLocks noChangeArrowheads="1"/>
          </p:cNvSpPr>
          <p:nvPr/>
        </p:nvSpPr>
        <p:spPr bwMode="auto">
          <a:xfrm>
            <a:off x="-82797" y="5341006"/>
            <a:ext cx="9226797" cy="1175706"/>
          </a:xfrm>
          <a:prstGeom prst="rect">
            <a:avLst/>
          </a:prstGeom>
          <a:solidFill>
            <a:srgbClr val="0000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VE"/>
            </a:defPPr>
            <a:lvl1pPr algn="ctr">
              <a:lnSpc>
                <a:spcPct val="110000"/>
              </a:lnSpc>
              <a:spcBef>
                <a:spcPct val="0"/>
              </a:spcBef>
              <a:buFontTx/>
              <a:buNone/>
              <a:defRPr sz="3200">
                <a:solidFill>
                  <a:schemeClr val="bg1"/>
                </a:solidFill>
                <a:latin typeface="Century Gothic" panose="020B0502020202020204" pitchFamily="34" charset="0"/>
              </a:defRPr>
            </a:lvl1pPr>
            <a:lvl2pPr marL="742950" indent="-285750">
              <a:spcBef>
                <a:spcPct val="20000"/>
              </a:spcBef>
              <a:buChar char="–"/>
              <a:defRPr sz="2800">
                <a:latin typeface="Comic Sans MS" panose="030F0702030302020204" pitchFamily="66" charset="0"/>
              </a:defRPr>
            </a:lvl2pPr>
            <a:lvl3pPr marL="1143000" indent="-228600">
              <a:spcBef>
                <a:spcPct val="20000"/>
              </a:spcBef>
              <a:buChar char="•"/>
              <a:defRPr sz="2400">
                <a:latin typeface="Comic Sans MS" panose="030F0702030302020204" pitchFamily="66" charset="0"/>
              </a:defRPr>
            </a:lvl3pPr>
            <a:lvl4pPr marL="1600200" indent="-228600">
              <a:spcBef>
                <a:spcPct val="20000"/>
              </a:spcBef>
              <a:buChar char="–"/>
              <a:defRPr sz="2000">
                <a:latin typeface="Comic Sans MS" panose="030F0702030302020204" pitchFamily="66" charset="0"/>
              </a:defRPr>
            </a:lvl4pPr>
            <a:lvl5pPr marL="2057400" indent="-228600">
              <a:spcBef>
                <a:spcPct val="20000"/>
              </a:spcBef>
              <a:buChar char="»"/>
              <a:defRPr sz="2000">
                <a:latin typeface="Comic Sans MS" panose="030F0702030302020204" pitchFamily="66" charset="0"/>
              </a:defRPr>
            </a:lvl5pPr>
            <a:lvl6pPr marL="2514600" indent="-228600" eaLnBrk="0" fontAlgn="base" hangingPunct="0">
              <a:spcBef>
                <a:spcPct val="20000"/>
              </a:spcBef>
              <a:spcAft>
                <a:spcPct val="0"/>
              </a:spcAft>
              <a:buChar char="»"/>
              <a:defRPr sz="2000">
                <a:latin typeface="Comic Sans MS" panose="030F0702030302020204" pitchFamily="66" charset="0"/>
              </a:defRPr>
            </a:lvl6pPr>
            <a:lvl7pPr marL="2971800" indent="-228600" eaLnBrk="0" fontAlgn="base" hangingPunct="0">
              <a:spcBef>
                <a:spcPct val="20000"/>
              </a:spcBef>
              <a:spcAft>
                <a:spcPct val="0"/>
              </a:spcAft>
              <a:buChar char="»"/>
              <a:defRPr sz="2000">
                <a:latin typeface="Comic Sans MS" panose="030F0702030302020204" pitchFamily="66" charset="0"/>
              </a:defRPr>
            </a:lvl7pPr>
            <a:lvl8pPr marL="3429000" indent="-228600" eaLnBrk="0" fontAlgn="base" hangingPunct="0">
              <a:spcBef>
                <a:spcPct val="20000"/>
              </a:spcBef>
              <a:spcAft>
                <a:spcPct val="0"/>
              </a:spcAft>
              <a:buChar char="»"/>
              <a:defRPr sz="2000">
                <a:latin typeface="Comic Sans MS" panose="030F0702030302020204" pitchFamily="66" charset="0"/>
              </a:defRPr>
            </a:lvl8pPr>
            <a:lvl9pPr marL="3886200" indent="-228600" eaLnBrk="0" fontAlgn="base" hangingPunct="0">
              <a:spcBef>
                <a:spcPct val="20000"/>
              </a:spcBef>
              <a:spcAft>
                <a:spcPct val="0"/>
              </a:spcAft>
              <a:buChar char="»"/>
              <a:defRPr sz="2000">
                <a:latin typeface="Comic Sans MS" panose="030F0702030302020204" pitchFamily="66" charset="0"/>
              </a:defRPr>
            </a:lvl9pPr>
          </a:lstStyle>
          <a:p>
            <a:r>
              <a:rPr lang="es-ES_tradnl" altLang="es-MX" dirty="0"/>
              <a:t>Pongamos en contexto </a:t>
            </a:r>
          </a:p>
          <a:p>
            <a:r>
              <a:rPr lang="es-ES_tradnl" altLang="es-MX" dirty="0"/>
              <a:t>la historia…..</a:t>
            </a:r>
          </a:p>
        </p:txBody>
      </p:sp>
      <p:pic>
        <p:nvPicPr>
          <p:cNvPr id="13316"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44" y="1149351"/>
            <a:ext cx="9020175" cy="37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9507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7504" y="1484784"/>
            <a:ext cx="5341450" cy="4789800"/>
          </a:xfrm>
          <a:prstGeom prst="rect">
            <a:avLst/>
          </a:prstGeom>
        </p:spPr>
      </p:pic>
      <p:sp>
        <p:nvSpPr>
          <p:cNvPr id="3" name="Título 1"/>
          <p:cNvSpPr txBox="1">
            <a:spLocks/>
          </p:cNvSpPr>
          <p:nvPr/>
        </p:nvSpPr>
        <p:spPr>
          <a:xfrm>
            <a:off x="5580112" y="3438872"/>
            <a:ext cx="3912923" cy="88162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defPPr>
              <a:defRPr lang="es-VE"/>
            </a:defPPr>
            <a:lvl1pPr lvl="0" algn="r" defTabSz="800100">
              <a:lnSpc>
                <a:spcPct val="90000"/>
              </a:lnSpc>
              <a:spcBef>
                <a:spcPct val="0"/>
              </a:spcBef>
              <a:spcAft>
                <a:spcPct val="35000"/>
              </a:spcAft>
              <a:defRPr sz="3600" b="1">
                <a:solidFill>
                  <a:srgbClr val="BA132D"/>
                </a:solidFill>
              </a:defRPr>
            </a:lvl1pPr>
            <a:lvl2pPr>
              <a:defRPr>
                <a:solidFill>
                  <a:schemeClr val="tx1">
                    <a:hueOff val="0"/>
                    <a:satOff val="0"/>
                    <a:lumOff val="0"/>
                    <a:alphaOff val="0"/>
                  </a:schemeClr>
                </a:solidFill>
              </a:defRPr>
            </a:lvl2pPr>
            <a:lvl3pPr>
              <a:defRPr>
                <a:solidFill>
                  <a:schemeClr val="tx1">
                    <a:hueOff val="0"/>
                    <a:satOff val="0"/>
                    <a:lumOff val="0"/>
                    <a:alphaOff val="0"/>
                  </a:schemeClr>
                </a:solidFill>
              </a:defRPr>
            </a:lvl3pPr>
            <a:lvl4pPr>
              <a:defRPr>
                <a:solidFill>
                  <a:schemeClr val="tx1">
                    <a:hueOff val="0"/>
                    <a:satOff val="0"/>
                    <a:lumOff val="0"/>
                    <a:alphaOff val="0"/>
                  </a:schemeClr>
                </a:solidFill>
              </a:defRPr>
            </a:lvl4pPr>
            <a:lvl5pPr>
              <a:defRPr>
                <a:solidFill>
                  <a:schemeClr val="tx1">
                    <a:hueOff val="0"/>
                    <a:satOff val="0"/>
                    <a:lumOff val="0"/>
                    <a:alphaOff val="0"/>
                  </a:schemeClr>
                </a:solidFill>
              </a:defRPr>
            </a:lvl5pPr>
            <a:lvl6pPr>
              <a:defRPr>
                <a:solidFill>
                  <a:schemeClr val="tx1">
                    <a:hueOff val="0"/>
                    <a:satOff val="0"/>
                    <a:lumOff val="0"/>
                    <a:alphaOff val="0"/>
                  </a:schemeClr>
                </a:solidFill>
              </a:defRPr>
            </a:lvl6pPr>
            <a:lvl7pPr>
              <a:defRPr>
                <a:solidFill>
                  <a:schemeClr val="tx1">
                    <a:hueOff val="0"/>
                    <a:satOff val="0"/>
                    <a:lumOff val="0"/>
                    <a:alphaOff val="0"/>
                  </a:schemeClr>
                </a:solidFill>
              </a:defRPr>
            </a:lvl7pPr>
            <a:lvl8pPr>
              <a:defRPr>
                <a:solidFill>
                  <a:schemeClr val="tx1">
                    <a:hueOff val="0"/>
                    <a:satOff val="0"/>
                    <a:lumOff val="0"/>
                    <a:alphaOff val="0"/>
                  </a:schemeClr>
                </a:solidFill>
              </a:defRPr>
            </a:lvl8pPr>
            <a:lvl9pPr>
              <a:defRPr>
                <a:solidFill>
                  <a:schemeClr val="tx1">
                    <a:hueOff val="0"/>
                    <a:satOff val="0"/>
                    <a:lumOff val="0"/>
                    <a:alphaOff val="0"/>
                  </a:schemeClr>
                </a:solidFill>
              </a:defRPr>
            </a:lvl9pPr>
          </a:lstStyle>
          <a:p>
            <a:pPr algn="l"/>
            <a:r>
              <a:rPr lang="es-VE" sz="4400" b="0" dirty="0" smtClean="0">
                <a:solidFill>
                  <a:schemeClr val="tx1"/>
                </a:solidFill>
                <a:latin typeface="Century Gothic" panose="020B0502020202020204" pitchFamily="34" charset="0"/>
              </a:rPr>
              <a:t>Negocios ambientales</a:t>
            </a:r>
            <a:br>
              <a:rPr lang="es-VE" sz="4400" b="0" dirty="0" smtClean="0">
                <a:solidFill>
                  <a:schemeClr val="tx1"/>
                </a:solidFill>
                <a:latin typeface="Century Gothic" panose="020B0502020202020204" pitchFamily="34" charset="0"/>
              </a:rPr>
            </a:br>
            <a:endParaRPr lang="es-VE" sz="4400" b="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1049524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986520AA-B830-5F43-96B2-027810836BE7}"/>
              </a:ext>
            </a:extLst>
          </p:cNvPr>
          <p:cNvSpPr txBox="1"/>
          <p:nvPr/>
        </p:nvSpPr>
        <p:spPr>
          <a:xfrm>
            <a:off x="611560" y="921468"/>
            <a:ext cx="8208912" cy="7632859"/>
          </a:xfrm>
          <a:prstGeom prst="rect">
            <a:avLst/>
          </a:prstGeom>
          <a:noFill/>
        </p:spPr>
        <p:txBody>
          <a:bodyPr wrap="square" rtlCol="0">
            <a:spAutoFit/>
          </a:bodyPr>
          <a:lstStyle/>
          <a:p>
            <a:pPr marL="285750" indent="-285750">
              <a:buFont typeface="Arial" panose="020B0604020202020204" pitchFamily="34" charset="0"/>
              <a:buChar char="•"/>
            </a:pPr>
            <a:r>
              <a:rPr lang="es-VE" sz="2000" dirty="0" smtClean="0">
                <a:latin typeface="Century Gothic" panose="020B0502020202020204" pitchFamily="34" charset="0"/>
              </a:rPr>
              <a:t>El entorno: Ecología </a:t>
            </a:r>
            <a:r>
              <a:rPr lang="es-VE" sz="2000" dirty="0">
                <a:latin typeface="Century Gothic" panose="020B0502020202020204" pitchFamily="34" charset="0"/>
              </a:rPr>
              <a:t>y sistemas </a:t>
            </a:r>
            <a:r>
              <a:rPr lang="es-VE" sz="2000" dirty="0">
                <a:latin typeface="Century Gothic" panose="020B0502020202020204" pitchFamily="34" charset="0"/>
              </a:rPr>
              <a:t>socioambientales</a:t>
            </a:r>
          </a:p>
          <a:p>
            <a:pPr marL="742950" lvl="1" indent="-285750">
              <a:buSzPct val="54000"/>
              <a:buFont typeface="Courier New" panose="02070309020205020404" pitchFamily="49" charset="0"/>
              <a:buChar char="o"/>
            </a:pPr>
            <a:r>
              <a:rPr lang="es-VE" dirty="0" smtClean="0">
                <a:latin typeface="Century Gothic" panose="020B0502020202020204" pitchFamily="34" charset="0"/>
              </a:rPr>
              <a:t>Problemática </a:t>
            </a:r>
            <a:r>
              <a:rPr lang="es-VE" dirty="0">
                <a:latin typeface="Century Gothic" panose="020B0502020202020204" pitchFamily="34" charset="0"/>
              </a:rPr>
              <a:t>ambiental y perspectivas de solución</a:t>
            </a:r>
          </a:p>
          <a:p>
            <a:pPr marL="742950" lvl="1" indent="-285750">
              <a:buSzPct val="54000"/>
              <a:buFont typeface="Courier New" panose="02070309020205020404" pitchFamily="49" charset="0"/>
              <a:buChar char="o"/>
            </a:pPr>
            <a:r>
              <a:rPr lang="es-VE" dirty="0" smtClean="0">
                <a:latin typeface="Century Gothic" panose="020B0502020202020204" pitchFamily="34" charset="0"/>
              </a:rPr>
              <a:t>Marco </a:t>
            </a:r>
            <a:r>
              <a:rPr lang="es-VE" dirty="0">
                <a:latin typeface="Century Gothic" panose="020B0502020202020204" pitchFamily="34" charset="0"/>
              </a:rPr>
              <a:t>conceptual de la sostenibilidad</a:t>
            </a:r>
          </a:p>
          <a:p>
            <a:pPr marL="742950" lvl="1" indent="-285750">
              <a:buSzPct val="54000"/>
              <a:buFont typeface="Courier New" panose="02070309020205020404" pitchFamily="49" charset="0"/>
              <a:buChar char="o"/>
            </a:pPr>
            <a:r>
              <a:rPr lang="es-VE" dirty="0" smtClean="0">
                <a:latin typeface="Century Gothic" panose="020B0502020202020204" pitchFamily="34" charset="0"/>
              </a:rPr>
              <a:t>Política </a:t>
            </a:r>
            <a:r>
              <a:rPr lang="es-VE" dirty="0">
                <a:latin typeface="Century Gothic" panose="020B0502020202020204" pitchFamily="34" charset="0"/>
              </a:rPr>
              <a:t>y normatividad relacionada con negocios verdes en Panamá</a:t>
            </a:r>
          </a:p>
          <a:p>
            <a:pPr marL="742950" lvl="1" indent="-285750">
              <a:buSzPct val="54000"/>
              <a:buFont typeface="Courier New" panose="02070309020205020404" pitchFamily="49" charset="0"/>
              <a:buChar char="o"/>
            </a:pPr>
            <a:r>
              <a:rPr lang="es-VE" dirty="0" err="1" smtClean="0">
                <a:latin typeface="Century Gothic" panose="020B0502020202020204" pitchFamily="34" charset="0"/>
              </a:rPr>
              <a:t>Econom</a:t>
            </a:r>
            <a:r>
              <a:rPr lang="es-ES" dirty="0" err="1">
                <a:latin typeface="Century Gothic" panose="020B0502020202020204" pitchFamily="34" charset="0"/>
              </a:rPr>
              <a:t>ía</a:t>
            </a:r>
            <a:r>
              <a:rPr lang="es-ES" dirty="0">
                <a:latin typeface="Century Gothic" panose="020B0502020202020204" pitchFamily="34" charset="0"/>
              </a:rPr>
              <a:t> Ambiental</a:t>
            </a:r>
          </a:p>
          <a:p>
            <a:pPr marL="285750" indent="-285750">
              <a:buFont typeface="Arial" panose="020B0604020202020204" pitchFamily="34" charset="0"/>
              <a:buChar char="•"/>
            </a:pPr>
            <a:r>
              <a:rPr lang="es-VE" sz="2000" dirty="0" smtClean="0">
                <a:latin typeface="Century Gothic" panose="020B0502020202020204" pitchFamily="34" charset="0"/>
              </a:rPr>
              <a:t>El negocio</a:t>
            </a:r>
          </a:p>
          <a:p>
            <a:pPr marL="742950" lvl="1" indent="-285750">
              <a:buSzPct val="55000"/>
              <a:buFont typeface="Courier New" panose="02070309020205020404" pitchFamily="49" charset="0"/>
              <a:buChar char="o"/>
            </a:pPr>
            <a:r>
              <a:rPr lang="es-PA" dirty="0">
                <a:latin typeface="Century Gothic" panose="020B0502020202020204" pitchFamily="34" charset="0"/>
              </a:rPr>
              <a:t>Emprendimiento e Innovación </a:t>
            </a:r>
          </a:p>
          <a:p>
            <a:pPr marL="742950" lvl="1" indent="-285750">
              <a:buSzPct val="55000"/>
              <a:buFont typeface="Courier New" panose="02070309020205020404" pitchFamily="49" charset="0"/>
              <a:buChar char="o"/>
            </a:pPr>
            <a:r>
              <a:rPr lang="es-PA" dirty="0" smtClean="0">
                <a:latin typeface="Century Gothic" panose="020B0502020202020204" pitchFamily="34" charset="0"/>
              </a:rPr>
              <a:t>Planeación </a:t>
            </a:r>
            <a:r>
              <a:rPr lang="es-PA" dirty="0">
                <a:latin typeface="Century Gothic" panose="020B0502020202020204" pitchFamily="34" charset="0"/>
              </a:rPr>
              <a:t>y evaluación financiera</a:t>
            </a:r>
          </a:p>
          <a:p>
            <a:pPr marL="742950" lvl="1" indent="-285750">
              <a:buSzPct val="55000"/>
              <a:buFont typeface="Courier New" panose="02070309020205020404" pitchFamily="49" charset="0"/>
              <a:buChar char="o"/>
            </a:pPr>
            <a:r>
              <a:rPr lang="es-PA" dirty="0" smtClean="0">
                <a:latin typeface="Century Gothic" panose="020B0502020202020204" pitchFamily="34" charset="0"/>
              </a:rPr>
              <a:t>Mercadeo</a:t>
            </a:r>
            <a:endParaRPr lang="es-PA" dirty="0">
              <a:latin typeface="Century Gothic" panose="020B0502020202020204" pitchFamily="34" charset="0"/>
            </a:endParaRPr>
          </a:p>
          <a:p>
            <a:pPr marL="742950" lvl="1" indent="-285750">
              <a:buSzPct val="55000"/>
              <a:buFont typeface="Courier New" panose="02070309020205020404" pitchFamily="49" charset="0"/>
              <a:buChar char="o"/>
            </a:pPr>
            <a:r>
              <a:rPr lang="es-PA" dirty="0" smtClean="0">
                <a:latin typeface="Century Gothic" panose="020B0502020202020204" pitchFamily="34" charset="0"/>
              </a:rPr>
              <a:t>Gerencia </a:t>
            </a:r>
            <a:r>
              <a:rPr lang="es-PA" dirty="0">
                <a:latin typeface="Century Gothic" panose="020B0502020202020204" pitchFamily="34" charset="0"/>
              </a:rPr>
              <a:t>Estratégica</a:t>
            </a:r>
          </a:p>
          <a:p>
            <a:pPr marL="742950" lvl="1" indent="-285750">
              <a:buSzPct val="55000"/>
              <a:buFont typeface="Courier New" panose="02070309020205020404" pitchFamily="49" charset="0"/>
              <a:buChar char="o"/>
            </a:pPr>
            <a:r>
              <a:rPr lang="es-PA" dirty="0" smtClean="0">
                <a:latin typeface="Century Gothic" panose="020B0502020202020204" pitchFamily="34" charset="0"/>
              </a:rPr>
              <a:t>Gestión </a:t>
            </a:r>
            <a:r>
              <a:rPr lang="es-PA" dirty="0">
                <a:latin typeface="Century Gothic" panose="020B0502020202020204" pitchFamily="34" charset="0"/>
              </a:rPr>
              <a:t>de los grupos de interés para la sostenibilidad</a:t>
            </a:r>
          </a:p>
          <a:p>
            <a:pPr marL="742950" lvl="1" indent="-285750">
              <a:buSzPct val="55000"/>
              <a:buFont typeface="Courier New" panose="02070309020205020404" pitchFamily="49" charset="0"/>
              <a:buChar char="o"/>
            </a:pPr>
            <a:r>
              <a:rPr lang="es-PA" dirty="0" smtClean="0">
                <a:latin typeface="Century Gothic" panose="020B0502020202020204" pitchFamily="34" charset="0"/>
              </a:rPr>
              <a:t>Gestión </a:t>
            </a:r>
            <a:r>
              <a:rPr lang="es-PA" dirty="0">
                <a:latin typeface="Century Gothic" panose="020B0502020202020204" pitchFamily="34" charset="0"/>
              </a:rPr>
              <a:t>y desempeño </a:t>
            </a:r>
            <a:r>
              <a:rPr lang="es-PA" dirty="0" err="1">
                <a:latin typeface="Century Gothic" panose="020B0502020202020204" pitchFamily="34" charset="0"/>
              </a:rPr>
              <a:t>socioambiental</a:t>
            </a:r>
            <a:endParaRPr lang="es-PA" dirty="0">
              <a:latin typeface="Century Gothic" panose="020B0502020202020204" pitchFamily="34" charset="0"/>
            </a:endParaRPr>
          </a:p>
          <a:p>
            <a:pPr marL="285750" indent="-285750">
              <a:buFont typeface="Arial" panose="020B0604020202020204" pitchFamily="34" charset="0"/>
              <a:buChar char="•"/>
            </a:pPr>
            <a:r>
              <a:rPr lang="es-VE" dirty="0" smtClean="0">
                <a:latin typeface="Century Gothic" panose="020B0502020202020204" pitchFamily="34" charset="0"/>
              </a:rPr>
              <a:t>La gente</a:t>
            </a:r>
          </a:p>
          <a:p>
            <a:pPr marL="742950" lvl="1" indent="-285750">
              <a:buSzPct val="56000"/>
              <a:buFont typeface="Courier New" panose="02070309020205020404" pitchFamily="49" charset="0"/>
              <a:buChar char="o"/>
            </a:pPr>
            <a:r>
              <a:rPr lang="es-PA" dirty="0">
                <a:latin typeface="Century Gothic" panose="020B0502020202020204" pitchFamily="34" charset="0"/>
              </a:rPr>
              <a:t>Pensamiento analítico</a:t>
            </a:r>
          </a:p>
          <a:p>
            <a:pPr marL="742950" lvl="1" indent="-285750">
              <a:buSzPct val="56000"/>
              <a:buFont typeface="Courier New" panose="02070309020205020404" pitchFamily="49" charset="0"/>
              <a:buChar char="o"/>
            </a:pPr>
            <a:r>
              <a:rPr lang="es-PA" dirty="0" smtClean="0">
                <a:latin typeface="Century Gothic" panose="020B0502020202020204" pitchFamily="34" charset="0"/>
              </a:rPr>
              <a:t>Comunicación</a:t>
            </a:r>
            <a:endParaRPr lang="es-PA" dirty="0">
              <a:latin typeface="Century Gothic" panose="020B0502020202020204" pitchFamily="34" charset="0"/>
            </a:endParaRPr>
          </a:p>
          <a:p>
            <a:pPr marL="742950" lvl="1" indent="-285750">
              <a:buSzPct val="56000"/>
              <a:buFont typeface="Courier New" panose="02070309020205020404" pitchFamily="49" charset="0"/>
              <a:buChar char="o"/>
            </a:pPr>
            <a:r>
              <a:rPr lang="es-PA" dirty="0" smtClean="0">
                <a:latin typeface="Century Gothic" panose="020B0502020202020204" pitchFamily="34" charset="0"/>
              </a:rPr>
              <a:t>Manejo </a:t>
            </a:r>
            <a:r>
              <a:rPr lang="es-PA" dirty="0">
                <a:latin typeface="Century Gothic" panose="020B0502020202020204" pitchFamily="34" charset="0"/>
              </a:rPr>
              <a:t>de la diversidad</a:t>
            </a:r>
          </a:p>
          <a:p>
            <a:pPr marL="742950" lvl="1" indent="-285750">
              <a:buSzPct val="56000"/>
              <a:buFont typeface="Courier New" panose="02070309020205020404" pitchFamily="49" charset="0"/>
              <a:buChar char="o"/>
            </a:pPr>
            <a:r>
              <a:rPr lang="es-PA" dirty="0" smtClean="0">
                <a:latin typeface="Century Gothic" panose="020B0502020202020204" pitchFamily="34" charset="0"/>
              </a:rPr>
              <a:t>Ética </a:t>
            </a:r>
            <a:r>
              <a:rPr lang="es-PA" dirty="0">
                <a:latin typeface="Century Gothic" panose="020B0502020202020204" pitchFamily="34" charset="0"/>
              </a:rPr>
              <a:t>y responsabilidad empresarial</a:t>
            </a:r>
          </a:p>
          <a:p>
            <a:pPr marL="742950" lvl="1" indent="-285750">
              <a:buSzPct val="56000"/>
              <a:buFont typeface="Courier New" panose="02070309020205020404" pitchFamily="49" charset="0"/>
              <a:buChar char="o"/>
            </a:pPr>
            <a:r>
              <a:rPr lang="es-PA" dirty="0" smtClean="0">
                <a:latin typeface="Century Gothic" panose="020B0502020202020204" pitchFamily="34" charset="0"/>
              </a:rPr>
              <a:t>Gestión </a:t>
            </a:r>
            <a:r>
              <a:rPr lang="es-PA" dirty="0">
                <a:latin typeface="Century Gothic" panose="020B0502020202020204" pitchFamily="34" charset="0"/>
              </a:rPr>
              <a:t>de cambio</a:t>
            </a:r>
          </a:p>
          <a:p>
            <a:pPr marL="742950" lvl="1" indent="-285750">
              <a:buSzPct val="56000"/>
              <a:buFont typeface="Courier New" panose="02070309020205020404" pitchFamily="49" charset="0"/>
              <a:buChar char="o"/>
            </a:pPr>
            <a:r>
              <a:rPr lang="es-PA" dirty="0" smtClean="0">
                <a:latin typeface="Century Gothic" panose="020B0502020202020204" pitchFamily="34" charset="0"/>
              </a:rPr>
              <a:t>Negociación </a:t>
            </a:r>
            <a:r>
              <a:rPr lang="es-PA" dirty="0">
                <a:latin typeface="Century Gothic" panose="020B0502020202020204" pitchFamily="34" charset="0"/>
              </a:rPr>
              <a:t>y resolución de conflictos</a:t>
            </a:r>
          </a:p>
          <a:p>
            <a:pPr lvl="1"/>
            <a:r>
              <a:rPr lang="es-VE" dirty="0">
                <a:latin typeface="Century Gothic" panose="020B0502020202020204" pitchFamily="34" charset="0"/>
              </a:rPr>
              <a:t/>
            </a:r>
            <a:br>
              <a:rPr lang="es-VE" dirty="0">
                <a:latin typeface="Century Gothic" panose="020B0502020202020204" pitchFamily="34" charset="0"/>
              </a:rPr>
            </a:br>
            <a:r>
              <a:rPr lang="es-VE" dirty="0">
                <a:latin typeface="Century Gothic" panose="020B0502020202020204" pitchFamily="34" charset="0"/>
              </a:rPr>
              <a:t/>
            </a:r>
            <a:br>
              <a:rPr lang="es-VE" dirty="0">
                <a:latin typeface="Century Gothic" panose="020B0502020202020204" pitchFamily="34" charset="0"/>
              </a:rPr>
            </a:br>
            <a:r>
              <a:rPr lang="es-VE" dirty="0">
                <a:latin typeface="Century Gothic" panose="020B0502020202020204" pitchFamily="34" charset="0"/>
              </a:rPr>
              <a:t/>
            </a:r>
            <a:br>
              <a:rPr lang="es-VE" dirty="0">
                <a:latin typeface="Century Gothic" panose="020B0502020202020204" pitchFamily="34" charset="0"/>
              </a:rPr>
            </a:br>
            <a:r>
              <a:rPr lang="es-VE" dirty="0">
                <a:latin typeface="Century Gothic" panose="020B0502020202020204" pitchFamily="34" charset="0"/>
              </a:rPr>
              <a:t/>
            </a:r>
            <a:br>
              <a:rPr lang="es-VE" dirty="0">
                <a:latin typeface="Century Gothic" panose="020B0502020202020204" pitchFamily="34" charset="0"/>
              </a:rPr>
            </a:br>
            <a:r>
              <a:rPr lang="es-VE" dirty="0">
                <a:latin typeface="Century Gothic" panose="020B0502020202020204" pitchFamily="34" charset="0"/>
              </a:rPr>
              <a:t/>
            </a:r>
            <a:br>
              <a:rPr lang="es-VE" dirty="0">
                <a:latin typeface="Century Gothic" panose="020B0502020202020204" pitchFamily="34" charset="0"/>
              </a:rPr>
            </a:br>
            <a:r>
              <a:rPr lang="es-VE" dirty="0">
                <a:latin typeface="Century Gothic" panose="020B0502020202020204" pitchFamily="34" charset="0"/>
              </a:rPr>
              <a:t/>
            </a:r>
            <a:br>
              <a:rPr lang="es-VE" dirty="0">
                <a:latin typeface="Century Gothic" panose="020B0502020202020204" pitchFamily="34" charset="0"/>
              </a:rPr>
            </a:br>
            <a:endParaRPr lang="es-VE" dirty="0">
              <a:latin typeface="Century Gothic" panose="020B0502020202020204" pitchFamily="34" charset="0"/>
            </a:endParaRPr>
          </a:p>
        </p:txBody>
      </p:sp>
      <p:sp>
        <p:nvSpPr>
          <p:cNvPr id="3" name="5 Título"/>
          <p:cNvSpPr txBox="1">
            <a:spLocks/>
          </p:cNvSpPr>
          <p:nvPr/>
        </p:nvSpPr>
        <p:spPr>
          <a:xfrm>
            <a:off x="-1908720" y="404664"/>
            <a:ext cx="8640960" cy="998984"/>
          </a:xfrm>
          <a:prstGeom prst="rect">
            <a:avLst/>
          </a:prstGeom>
          <a:noFill/>
          <a:ln>
            <a:noFill/>
          </a:ln>
        </p:spPr>
        <p:txBody>
          <a:bodyPr spcFirstLastPara="1" wrap="square" lIns="91425" tIns="45700" rIns="91425" bIns="45700" anchor="t" anchorCtr="0">
            <a:noAutofit/>
          </a:bodyPr>
          <a:lstStyle>
            <a:defPPr>
              <a:defRPr lang="es-VE"/>
            </a:defPPr>
            <a:lvl1pPr algn="ctr">
              <a:spcBef>
                <a:spcPts val="0"/>
              </a:spcBef>
              <a:buClr>
                <a:schemeClr val="dk1"/>
              </a:buClr>
              <a:buSzPts val="600"/>
              <a:buFont typeface="Century Gothic"/>
              <a:buNone/>
              <a:defRPr sz="2800">
                <a:solidFill>
                  <a:schemeClr val="dk1"/>
                </a:solidFill>
                <a:latin typeface="Century Gothic"/>
                <a:ea typeface="Century Gothic"/>
                <a:cs typeface="Century Gothic"/>
              </a:defRPr>
            </a:lvl1pPr>
          </a:lstStyle>
          <a:p>
            <a:r>
              <a:rPr lang="es-VE" dirty="0" smtClean="0"/>
              <a:t>Áreas a fortalecer</a:t>
            </a:r>
            <a:endParaRPr lang="es-VE" dirty="0"/>
          </a:p>
        </p:txBody>
      </p:sp>
    </p:spTree>
    <p:extLst>
      <p:ext uri="{BB962C8B-B14F-4D97-AF65-F5344CB8AC3E}">
        <p14:creationId xmlns:p14="http://schemas.microsoft.com/office/powerpoint/2010/main" val="21917513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653136"/>
            <a:ext cx="6948264" cy="541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p:cNvPicPr>
            <a:picLocks noChangeAspect="1"/>
          </p:cNvPicPr>
          <p:nvPr/>
        </p:nvPicPr>
        <p:blipFill>
          <a:blip r:embed="rId2"/>
          <a:stretch>
            <a:fillRect/>
          </a:stretch>
        </p:blipFill>
        <p:spPr>
          <a:xfrm>
            <a:off x="30796" y="1633420"/>
            <a:ext cx="5488101" cy="4920997"/>
          </a:xfrm>
          <a:prstGeom prst="rect">
            <a:avLst/>
          </a:prstGeom>
        </p:spPr>
      </p:pic>
      <p:sp>
        <p:nvSpPr>
          <p:cNvPr id="7" name="Título 1"/>
          <p:cNvSpPr txBox="1">
            <a:spLocks/>
          </p:cNvSpPr>
          <p:nvPr/>
        </p:nvSpPr>
        <p:spPr>
          <a:xfrm>
            <a:off x="5019201" y="2846823"/>
            <a:ext cx="3858126" cy="59291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defPPr>
              <a:defRPr lang="es-VE"/>
            </a:defPPr>
            <a:lvl1pPr lvl="0" algn="r" defTabSz="800100">
              <a:lnSpc>
                <a:spcPct val="90000"/>
              </a:lnSpc>
              <a:spcBef>
                <a:spcPct val="0"/>
              </a:spcBef>
              <a:spcAft>
                <a:spcPct val="35000"/>
              </a:spcAft>
              <a:defRPr sz="3600" b="1">
                <a:solidFill>
                  <a:srgbClr val="BA132D"/>
                </a:solidFill>
              </a:defRPr>
            </a:lvl1pPr>
            <a:lvl2pPr>
              <a:defRPr>
                <a:solidFill>
                  <a:schemeClr val="tx1">
                    <a:hueOff val="0"/>
                    <a:satOff val="0"/>
                    <a:lumOff val="0"/>
                    <a:alphaOff val="0"/>
                  </a:schemeClr>
                </a:solidFill>
              </a:defRPr>
            </a:lvl2pPr>
            <a:lvl3pPr>
              <a:defRPr>
                <a:solidFill>
                  <a:schemeClr val="tx1">
                    <a:hueOff val="0"/>
                    <a:satOff val="0"/>
                    <a:lumOff val="0"/>
                    <a:alphaOff val="0"/>
                  </a:schemeClr>
                </a:solidFill>
              </a:defRPr>
            </a:lvl3pPr>
            <a:lvl4pPr>
              <a:defRPr>
                <a:solidFill>
                  <a:schemeClr val="tx1">
                    <a:hueOff val="0"/>
                    <a:satOff val="0"/>
                    <a:lumOff val="0"/>
                    <a:alphaOff val="0"/>
                  </a:schemeClr>
                </a:solidFill>
              </a:defRPr>
            </a:lvl4pPr>
            <a:lvl5pPr>
              <a:defRPr>
                <a:solidFill>
                  <a:schemeClr val="tx1">
                    <a:hueOff val="0"/>
                    <a:satOff val="0"/>
                    <a:lumOff val="0"/>
                    <a:alphaOff val="0"/>
                  </a:schemeClr>
                </a:solidFill>
              </a:defRPr>
            </a:lvl5pPr>
            <a:lvl6pPr>
              <a:defRPr>
                <a:solidFill>
                  <a:schemeClr val="tx1">
                    <a:hueOff val="0"/>
                    <a:satOff val="0"/>
                    <a:lumOff val="0"/>
                    <a:alphaOff val="0"/>
                  </a:schemeClr>
                </a:solidFill>
              </a:defRPr>
            </a:lvl6pPr>
            <a:lvl7pPr>
              <a:defRPr>
                <a:solidFill>
                  <a:schemeClr val="tx1">
                    <a:hueOff val="0"/>
                    <a:satOff val="0"/>
                    <a:lumOff val="0"/>
                    <a:alphaOff val="0"/>
                  </a:schemeClr>
                </a:solidFill>
              </a:defRPr>
            </a:lvl7pPr>
            <a:lvl8pPr>
              <a:defRPr>
                <a:solidFill>
                  <a:schemeClr val="tx1">
                    <a:hueOff val="0"/>
                    <a:satOff val="0"/>
                    <a:lumOff val="0"/>
                    <a:alphaOff val="0"/>
                  </a:schemeClr>
                </a:solidFill>
              </a:defRPr>
            </a:lvl8pPr>
            <a:lvl9pPr>
              <a:defRPr>
                <a:solidFill>
                  <a:schemeClr val="tx1">
                    <a:hueOff val="0"/>
                    <a:satOff val="0"/>
                    <a:lumOff val="0"/>
                    <a:alphaOff val="0"/>
                  </a:schemeClr>
                </a:solidFill>
              </a:defRPr>
            </a:lvl9pPr>
          </a:lstStyle>
          <a:p>
            <a:r>
              <a:rPr lang="es-VE" sz="4400" b="0" dirty="0" smtClean="0">
                <a:solidFill>
                  <a:schemeClr val="tx1"/>
                </a:solidFill>
                <a:latin typeface="Century Gothic" panose="020B0502020202020204" pitchFamily="34" charset="0"/>
              </a:rPr>
              <a:t>Sostenibil</a:t>
            </a:r>
            <a:r>
              <a:rPr lang="es-VE" sz="4400" b="0" dirty="0" smtClean="0">
                <a:solidFill>
                  <a:schemeClr val="tx1"/>
                </a:solidFill>
                <a:latin typeface="Century Gothic" panose="020B0502020202020204" pitchFamily="34" charset="0"/>
              </a:rPr>
              <a:t>idad</a:t>
            </a:r>
            <a:br>
              <a:rPr lang="es-VE" sz="4400" b="0" dirty="0" smtClean="0">
                <a:solidFill>
                  <a:schemeClr val="tx1"/>
                </a:solidFill>
                <a:latin typeface="Century Gothic" panose="020B0502020202020204" pitchFamily="34" charset="0"/>
              </a:rPr>
            </a:br>
            <a:endParaRPr lang="es-VE" sz="4400" b="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7037176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xmlns="" id="{5C27F701-9671-484C-8C40-D6ABF43B8A04}"/>
              </a:ext>
            </a:extLst>
          </p:cNvPr>
          <p:cNvSpPr txBox="1">
            <a:spLocks/>
          </p:cNvSpPr>
          <p:nvPr/>
        </p:nvSpPr>
        <p:spPr>
          <a:xfrm>
            <a:off x="1475656" y="1988840"/>
            <a:ext cx="6480720" cy="1886562"/>
          </a:xfrm>
          <a:prstGeom prst="rect">
            <a:avLst/>
          </a:prstGeom>
        </p:spPr>
        <p:txBody>
          <a:bodyPr/>
          <a:lstStyle>
            <a:lvl1pPr algn="ctr" defTabSz="914400" rtl="0" eaLnBrk="1" latinLnBrk="0" hangingPunct="1">
              <a:spcBef>
                <a:spcPct val="0"/>
              </a:spcBef>
              <a:buNone/>
              <a:defRPr sz="3000" b="1" kern="1200" baseline="0">
                <a:solidFill>
                  <a:schemeClr val="tx1"/>
                </a:solidFill>
                <a:latin typeface="Corbel" pitchFamily="34" charset="0"/>
                <a:ea typeface="+mj-ea"/>
                <a:cs typeface="+mj-cs"/>
              </a:defRPr>
            </a:lvl1pPr>
          </a:lstStyle>
          <a:p>
            <a:pPr marL="285750" lvl="1" indent="-285750">
              <a:buFont typeface="Arial" panose="020B0604020202020204" pitchFamily="34" charset="0"/>
              <a:buChar char="•"/>
            </a:pPr>
            <a:r>
              <a:rPr lang="es-VE" sz="2400" dirty="0" smtClean="0">
                <a:latin typeface="Century Gothic" panose="020B0502020202020204" pitchFamily="34" charset="0"/>
              </a:rPr>
              <a:t>Relacionamiento con grupos de interés</a:t>
            </a:r>
          </a:p>
          <a:p>
            <a:pPr marL="285750" lvl="1" indent="-285750">
              <a:buFont typeface="Arial" panose="020B0604020202020204" pitchFamily="34" charset="0"/>
              <a:buChar char="•"/>
            </a:pPr>
            <a:r>
              <a:rPr lang="es-VE" sz="2400" dirty="0" smtClean="0">
                <a:latin typeface="Century Gothic" panose="020B0502020202020204" pitchFamily="34" charset="0"/>
              </a:rPr>
              <a:t>El agro en un ecosistema de negocios de triple impacto</a:t>
            </a:r>
          </a:p>
          <a:p>
            <a:pPr marL="285750" lvl="1" indent="-285750">
              <a:buFont typeface="Arial" panose="020B0604020202020204" pitchFamily="34" charset="0"/>
              <a:buChar char="•"/>
            </a:pPr>
            <a:r>
              <a:rPr lang="es-VE" sz="2400" dirty="0" smtClean="0">
                <a:latin typeface="Century Gothic" panose="020B0502020202020204" pitchFamily="34" charset="0"/>
              </a:rPr>
              <a:t>Empresas de propósito y beneficio (B </a:t>
            </a:r>
            <a:r>
              <a:rPr lang="es-VE" sz="2400" dirty="0" err="1" smtClean="0">
                <a:latin typeface="Century Gothic" panose="020B0502020202020204" pitchFamily="34" charset="0"/>
              </a:rPr>
              <a:t>Corp</a:t>
            </a:r>
            <a:r>
              <a:rPr lang="es-VE" sz="2400" dirty="0" smtClean="0">
                <a:latin typeface="Century Gothic" panose="020B0502020202020204" pitchFamily="34" charset="0"/>
              </a:rPr>
              <a:t>)</a:t>
            </a:r>
          </a:p>
          <a:p>
            <a:pPr marL="285750" lvl="1" indent="-285750">
              <a:buFont typeface="Arial" panose="020B0604020202020204" pitchFamily="34" charset="0"/>
              <a:buChar char="•"/>
            </a:pPr>
            <a:r>
              <a:rPr lang="es-VE" sz="2400" dirty="0" smtClean="0">
                <a:latin typeface="Century Gothic" panose="020B0502020202020204" pitchFamily="34" charset="0"/>
              </a:rPr>
              <a:t>Nuevos modelos de negocio para el agro sostenible</a:t>
            </a:r>
          </a:p>
          <a:p>
            <a:pPr marL="285750" lvl="1" indent="-285750">
              <a:buFont typeface="Arial" panose="020B0604020202020204" pitchFamily="34" charset="0"/>
              <a:buChar char="•"/>
            </a:pPr>
            <a:r>
              <a:rPr lang="es-VE" sz="2400" dirty="0" smtClean="0">
                <a:latin typeface="Century Gothic" panose="020B0502020202020204" pitchFamily="34" charset="0"/>
              </a:rPr>
              <a:t>Medición del triple impacto y gestión de desempeño</a:t>
            </a:r>
          </a:p>
          <a:p>
            <a:pPr marL="285750" lvl="1" indent="-285750">
              <a:buFont typeface="Arial" panose="020B0604020202020204" pitchFamily="34" charset="0"/>
              <a:buChar char="•"/>
            </a:pPr>
            <a:endParaRPr lang="es-VE" sz="2400" dirty="0" smtClean="0">
              <a:latin typeface="Century Gothic" panose="020B0502020202020204" pitchFamily="34" charset="0"/>
            </a:endParaRPr>
          </a:p>
          <a:p>
            <a:pPr marL="285750" lvl="1" indent="-285750">
              <a:buFont typeface="Arial" panose="020B0604020202020204" pitchFamily="34" charset="0"/>
              <a:buChar char="•"/>
            </a:pPr>
            <a:endParaRPr lang="es-VE" sz="2400" dirty="0">
              <a:latin typeface="Century Gothic" panose="020B0502020202020204" pitchFamily="34" charset="0"/>
            </a:endParaRPr>
          </a:p>
        </p:txBody>
      </p:sp>
      <p:sp>
        <p:nvSpPr>
          <p:cNvPr id="6" name="5 Título"/>
          <p:cNvSpPr txBox="1">
            <a:spLocks/>
          </p:cNvSpPr>
          <p:nvPr/>
        </p:nvSpPr>
        <p:spPr>
          <a:xfrm>
            <a:off x="-972616" y="1196752"/>
            <a:ext cx="8640960" cy="998984"/>
          </a:xfrm>
          <a:prstGeom prst="rect">
            <a:avLst/>
          </a:prstGeom>
          <a:noFill/>
          <a:ln>
            <a:noFill/>
          </a:ln>
        </p:spPr>
        <p:txBody>
          <a:bodyPr spcFirstLastPara="1" wrap="square" lIns="91425" tIns="45700" rIns="91425" bIns="45700" anchor="t" anchorCtr="0">
            <a:noAutofit/>
          </a:bodyPr>
          <a:lstStyle>
            <a:defPPr>
              <a:defRPr lang="es-VE"/>
            </a:defPPr>
            <a:lvl1pPr algn="ctr">
              <a:spcBef>
                <a:spcPts val="0"/>
              </a:spcBef>
              <a:buClr>
                <a:schemeClr val="dk1"/>
              </a:buClr>
              <a:buSzPts val="600"/>
              <a:buFont typeface="Century Gothic"/>
              <a:buNone/>
              <a:defRPr sz="2800">
                <a:solidFill>
                  <a:schemeClr val="dk1"/>
                </a:solidFill>
                <a:latin typeface="Century Gothic"/>
                <a:ea typeface="Century Gothic"/>
                <a:cs typeface="Century Gothic"/>
              </a:defRPr>
            </a:lvl1pPr>
          </a:lstStyle>
          <a:p>
            <a:r>
              <a:rPr lang="es-VE" sz="3200" dirty="0" smtClean="0"/>
              <a:t>Áreas a fortalecer</a:t>
            </a:r>
            <a:endParaRPr lang="es-VE" sz="3200" dirty="0"/>
          </a:p>
        </p:txBody>
      </p:sp>
    </p:spTree>
    <p:extLst>
      <p:ext uri="{BB962C8B-B14F-4D97-AF65-F5344CB8AC3E}">
        <p14:creationId xmlns:p14="http://schemas.microsoft.com/office/powerpoint/2010/main" val="36144466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653136"/>
            <a:ext cx="6948264" cy="541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ítulo 1"/>
          <p:cNvSpPr txBox="1">
            <a:spLocks/>
          </p:cNvSpPr>
          <p:nvPr/>
        </p:nvSpPr>
        <p:spPr>
          <a:xfrm>
            <a:off x="6228184" y="3984051"/>
            <a:ext cx="3858126" cy="59291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defPPr>
              <a:defRPr lang="es-VE"/>
            </a:defPPr>
            <a:lvl1pPr lvl="0" algn="r" defTabSz="800100">
              <a:lnSpc>
                <a:spcPct val="90000"/>
              </a:lnSpc>
              <a:spcBef>
                <a:spcPct val="0"/>
              </a:spcBef>
              <a:spcAft>
                <a:spcPct val="35000"/>
              </a:spcAft>
              <a:defRPr sz="3600" b="1">
                <a:solidFill>
                  <a:srgbClr val="BA132D"/>
                </a:solidFill>
              </a:defRPr>
            </a:lvl1pPr>
            <a:lvl2pPr>
              <a:defRPr>
                <a:solidFill>
                  <a:schemeClr val="tx1">
                    <a:hueOff val="0"/>
                    <a:satOff val="0"/>
                    <a:lumOff val="0"/>
                    <a:alphaOff val="0"/>
                  </a:schemeClr>
                </a:solidFill>
              </a:defRPr>
            </a:lvl2pPr>
            <a:lvl3pPr>
              <a:defRPr>
                <a:solidFill>
                  <a:schemeClr val="tx1">
                    <a:hueOff val="0"/>
                    <a:satOff val="0"/>
                    <a:lumOff val="0"/>
                    <a:alphaOff val="0"/>
                  </a:schemeClr>
                </a:solidFill>
              </a:defRPr>
            </a:lvl3pPr>
            <a:lvl4pPr>
              <a:defRPr>
                <a:solidFill>
                  <a:schemeClr val="tx1">
                    <a:hueOff val="0"/>
                    <a:satOff val="0"/>
                    <a:lumOff val="0"/>
                    <a:alphaOff val="0"/>
                  </a:schemeClr>
                </a:solidFill>
              </a:defRPr>
            </a:lvl4pPr>
            <a:lvl5pPr>
              <a:defRPr>
                <a:solidFill>
                  <a:schemeClr val="tx1">
                    <a:hueOff val="0"/>
                    <a:satOff val="0"/>
                    <a:lumOff val="0"/>
                    <a:alphaOff val="0"/>
                  </a:schemeClr>
                </a:solidFill>
              </a:defRPr>
            </a:lvl5pPr>
            <a:lvl6pPr>
              <a:defRPr>
                <a:solidFill>
                  <a:schemeClr val="tx1">
                    <a:hueOff val="0"/>
                    <a:satOff val="0"/>
                    <a:lumOff val="0"/>
                    <a:alphaOff val="0"/>
                  </a:schemeClr>
                </a:solidFill>
              </a:defRPr>
            </a:lvl6pPr>
            <a:lvl7pPr>
              <a:defRPr>
                <a:solidFill>
                  <a:schemeClr val="tx1">
                    <a:hueOff val="0"/>
                    <a:satOff val="0"/>
                    <a:lumOff val="0"/>
                    <a:alphaOff val="0"/>
                  </a:schemeClr>
                </a:solidFill>
              </a:defRPr>
            </a:lvl7pPr>
            <a:lvl8pPr>
              <a:defRPr>
                <a:solidFill>
                  <a:schemeClr val="tx1">
                    <a:hueOff val="0"/>
                    <a:satOff val="0"/>
                    <a:lumOff val="0"/>
                    <a:alphaOff val="0"/>
                  </a:schemeClr>
                </a:solidFill>
              </a:defRPr>
            </a:lvl8pPr>
            <a:lvl9pPr>
              <a:defRPr>
                <a:solidFill>
                  <a:schemeClr val="tx1">
                    <a:hueOff val="0"/>
                    <a:satOff val="0"/>
                    <a:lumOff val="0"/>
                    <a:alphaOff val="0"/>
                  </a:schemeClr>
                </a:solidFill>
              </a:defRPr>
            </a:lvl9pPr>
          </a:lstStyle>
          <a:p>
            <a:pPr algn="l"/>
            <a:r>
              <a:rPr lang="es-VE" sz="4400" b="0" dirty="0" smtClean="0">
                <a:solidFill>
                  <a:schemeClr val="tx1"/>
                </a:solidFill>
                <a:latin typeface="Century Gothic" panose="020B0502020202020204" pitchFamily="34" charset="0"/>
              </a:rPr>
              <a:t>Gerencia Pública</a:t>
            </a:r>
            <a:r>
              <a:rPr lang="es-VE" sz="4400" b="0" dirty="0" smtClean="0">
                <a:solidFill>
                  <a:schemeClr val="tx1"/>
                </a:solidFill>
                <a:latin typeface="Century Gothic" panose="020B0502020202020204" pitchFamily="34" charset="0"/>
              </a:rPr>
              <a:t/>
            </a:r>
            <a:br>
              <a:rPr lang="es-VE" sz="4400" b="0" dirty="0" smtClean="0">
                <a:solidFill>
                  <a:schemeClr val="tx1"/>
                </a:solidFill>
                <a:latin typeface="Century Gothic" panose="020B0502020202020204" pitchFamily="34" charset="0"/>
              </a:rPr>
            </a:br>
            <a:endParaRPr lang="es-VE" sz="4400" b="0" dirty="0">
              <a:solidFill>
                <a:schemeClr val="tx1"/>
              </a:solidFill>
              <a:latin typeface="Century Gothic" panose="020B0502020202020204" pitchFamily="34" charset="0"/>
            </a:endParaRPr>
          </a:p>
        </p:txBody>
      </p:sp>
      <p:pic>
        <p:nvPicPr>
          <p:cNvPr id="4" name="Imagen 3"/>
          <p:cNvPicPr>
            <a:picLocks noChangeAspect="1"/>
          </p:cNvPicPr>
          <p:nvPr/>
        </p:nvPicPr>
        <p:blipFill>
          <a:blip r:embed="rId2"/>
          <a:stretch>
            <a:fillRect/>
          </a:stretch>
        </p:blipFill>
        <p:spPr>
          <a:xfrm>
            <a:off x="310203" y="1412776"/>
            <a:ext cx="5401190" cy="4464496"/>
          </a:xfrm>
          <a:prstGeom prst="rect">
            <a:avLst/>
          </a:prstGeom>
        </p:spPr>
      </p:pic>
    </p:spTree>
    <p:extLst>
      <p:ext uri="{BB962C8B-B14F-4D97-AF65-F5344CB8AC3E}">
        <p14:creationId xmlns:p14="http://schemas.microsoft.com/office/powerpoint/2010/main" val="31247758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19672" y="1628800"/>
            <a:ext cx="6030416" cy="8700843"/>
          </a:xfrm>
          <a:prstGeom prst="rect">
            <a:avLst/>
          </a:prstGeom>
        </p:spPr>
        <p:txBody>
          <a:bodyPr wrap="square">
            <a:spAutoFit/>
          </a:bodyPr>
          <a:lstStyle/>
          <a:p>
            <a:pPr marL="285750" indent="-285750" algn="just">
              <a:spcAft>
                <a:spcPts val="0"/>
              </a:spcAft>
              <a:buFont typeface="Arial" panose="020B0604020202020204" pitchFamily="34" charset="0"/>
              <a:buChar char="•"/>
            </a:pPr>
            <a:r>
              <a:rPr lang="es-VE" sz="2400" dirty="0">
                <a:solidFill>
                  <a:srgbClr val="000000"/>
                </a:solidFill>
                <a:latin typeface="Century Gothic" panose="020B0502020202020204" pitchFamily="34" charset="0"/>
                <a:ea typeface="Times New Roman" panose="02020603050405020304" pitchFamily="18" charset="0"/>
              </a:rPr>
              <a:t>Economía del sector </a:t>
            </a:r>
            <a:r>
              <a:rPr lang="es-VE" sz="2400" dirty="0" smtClean="0">
                <a:solidFill>
                  <a:srgbClr val="000000"/>
                </a:solidFill>
                <a:latin typeface="Century Gothic" panose="020B0502020202020204" pitchFamily="34" charset="0"/>
                <a:ea typeface="Times New Roman" panose="02020603050405020304" pitchFamily="18" charset="0"/>
              </a:rPr>
              <a:t>público</a:t>
            </a:r>
            <a:r>
              <a:rPr lang="es-PA" sz="2400" dirty="0">
                <a:latin typeface="Century Gothic" panose="020B0502020202020204" pitchFamily="34" charset="0"/>
                <a:ea typeface="Calibri" panose="020F0502020204030204" pitchFamily="34" charset="0"/>
                <a:cs typeface="Calibri" panose="020F0502020204030204" pitchFamily="34" charset="0"/>
              </a:rPr>
              <a:t> </a:t>
            </a:r>
            <a:endParaRPr lang="es-MX" sz="2000" dirty="0">
              <a:latin typeface="Century Gothic" panose="020B050202020202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600"/>
              </a:spcAft>
              <a:buFont typeface="Arial" panose="020B0604020202020204" pitchFamily="34" charset="0"/>
              <a:buChar char="•"/>
            </a:pPr>
            <a:r>
              <a:rPr lang="es-PA" sz="2400" dirty="0">
                <a:latin typeface="Century Gothic" panose="020B0502020202020204" pitchFamily="34" charset="0"/>
                <a:ea typeface="Calibri" panose="020F0502020204030204" pitchFamily="34" charset="0"/>
                <a:cs typeface="Calibri" panose="020F0502020204030204" pitchFamily="34" charset="0"/>
              </a:rPr>
              <a:t>Fundamentos de gerencia </a:t>
            </a:r>
            <a:r>
              <a:rPr lang="es-PA" sz="2400" dirty="0" smtClean="0">
                <a:latin typeface="Century Gothic" panose="020B0502020202020204" pitchFamily="34" charset="0"/>
                <a:ea typeface="Calibri" panose="020F0502020204030204" pitchFamily="34" charset="0"/>
                <a:cs typeface="Calibri" panose="020F0502020204030204" pitchFamily="34" charset="0"/>
              </a:rPr>
              <a:t>pública</a:t>
            </a:r>
          </a:p>
          <a:p>
            <a:pPr marL="285750" indent="-285750" algn="just">
              <a:lnSpc>
                <a:spcPct val="115000"/>
              </a:lnSpc>
              <a:spcAft>
                <a:spcPts val="600"/>
              </a:spcAft>
              <a:buFont typeface="Arial" panose="020B0604020202020204" pitchFamily="34" charset="0"/>
              <a:buChar char="•"/>
            </a:pPr>
            <a:r>
              <a:rPr lang="es-PA" sz="2400" dirty="0">
                <a:latin typeface="Century Gothic" panose="020B0502020202020204" pitchFamily="34" charset="0"/>
                <a:ea typeface="Calibri" panose="020F0502020204030204" pitchFamily="34" charset="0"/>
                <a:cs typeface="Calibri" panose="020F0502020204030204" pitchFamily="34" charset="0"/>
              </a:rPr>
              <a:t>Diseño y evaluación de </a:t>
            </a:r>
            <a:r>
              <a:rPr lang="es-PA" sz="2400" dirty="0">
                <a:latin typeface="Century Gothic" panose="020B0502020202020204" pitchFamily="34" charset="0"/>
                <a:ea typeface="Calibri" panose="020F0502020204030204" pitchFamily="34" charset="0"/>
                <a:cs typeface="Calibri" panose="020F0502020204030204" pitchFamily="34" charset="0"/>
              </a:rPr>
              <a:t>políticas</a:t>
            </a:r>
            <a:endParaRPr lang="es-PA" sz="2400" dirty="0">
              <a:latin typeface="Century Gothic" panose="020B0502020202020204" pitchFamily="34" charset="0"/>
              <a:ea typeface="Calibri" panose="020F0502020204030204" pitchFamily="34" charset="0"/>
              <a:cs typeface="Calibri" panose="020F0502020204030204" pitchFamily="34" charset="0"/>
            </a:endParaRPr>
          </a:p>
          <a:p>
            <a:pPr marL="285750" indent="-285750" algn="just">
              <a:lnSpc>
                <a:spcPct val="115000"/>
              </a:lnSpc>
              <a:spcAft>
                <a:spcPts val="600"/>
              </a:spcAft>
              <a:buFont typeface="Arial" panose="020B0604020202020204" pitchFamily="34" charset="0"/>
              <a:buChar char="•"/>
            </a:pPr>
            <a:r>
              <a:rPr lang="es-PA" sz="2400" dirty="0">
                <a:latin typeface="Century Gothic" panose="020B0502020202020204" pitchFamily="34" charset="0"/>
                <a:ea typeface="Calibri" panose="020F0502020204030204" pitchFamily="34" charset="0"/>
                <a:cs typeface="Calibri" panose="020F0502020204030204" pitchFamily="34" charset="0"/>
              </a:rPr>
              <a:t>Presupuesto público</a:t>
            </a:r>
          </a:p>
          <a:p>
            <a:pPr marL="285750" indent="-285750" algn="just">
              <a:lnSpc>
                <a:spcPct val="115000"/>
              </a:lnSpc>
              <a:spcAft>
                <a:spcPts val="600"/>
              </a:spcAft>
              <a:buFont typeface="Arial" panose="020B0604020202020204" pitchFamily="34" charset="0"/>
              <a:buChar char="•"/>
            </a:pPr>
            <a:r>
              <a:rPr lang="es-PA" sz="2400" dirty="0">
                <a:latin typeface="Century Gothic" panose="020B0502020202020204" pitchFamily="34" charset="0"/>
                <a:ea typeface="Calibri" panose="020F0502020204030204" pitchFamily="34" charset="0"/>
                <a:cs typeface="Calibri" panose="020F0502020204030204" pitchFamily="34" charset="0"/>
              </a:rPr>
              <a:t>Gerencia de servicios </a:t>
            </a:r>
            <a:r>
              <a:rPr lang="es-PA" sz="2400" dirty="0">
                <a:latin typeface="Century Gothic" panose="020B0502020202020204" pitchFamily="34" charset="0"/>
                <a:ea typeface="Calibri" panose="020F0502020204030204" pitchFamily="34" charset="0"/>
                <a:cs typeface="Calibri" panose="020F0502020204030204" pitchFamily="34" charset="0"/>
              </a:rPr>
              <a:t>públicos</a:t>
            </a:r>
          </a:p>
          <a:p>
            <a:pPr marL="285750" indent="-285750" algn="just">
              <a:lnSpc>
                <a:spcPct val="115000"/>
              </a:lnSpc>
              <a:spcAft>
                <a:spcPts val="600"/>
              </a:spcAft>
              <a:buFont typeface="Arial" panose="020B0604020202020204" pitchFamily="34" charset="0"/>
              <a:buChar char="•"/>
            </a:pPr>
            <a:r>
              <a:rPr lang="es-PA" sz="2400" dirty="0">
                <a:latin typeface="Century Gothic" panose="020B0502020202020204" pitchFamily="34" charset="0"/>
                <a:ea typeface="Calibri" panose="020F0502020204030204" pitchFamily="34" charset="0"/>
                <a:cs typeface="Calibri" panose="020F0502020204030204" pitchFamily="34" charset="0"/>
              </a:rPr>
              <a:t>Gerencia </a:t>
            </a:r>
            <a:r>
              <a:rPr lang="es-PA" sz="2400" dirty="0">
                <a:latin typeface="Century Gothic" panose="020B0502020202020204" pitchFamily="34" charset="0"/>
                <a:ea typeface="Calibri" panose="020F0502020204030204" pitchFamily="34" charset="0"/>
                <a:cs typeface="Calibri" panose="020F0502020204030204" pitchFamily="34" charset="0"/>
              </a:rPr>
              <a:t>estratégica</a:t>
            </a:r>
            <a:endParaRPr lang="es-PA" sz="2400" dirty="0">
              <a:latin typeface="Century Gothic" panose="020B0502020202020204" pitchFamily="34" charset="0"/>
              <a:ea typeface="Calibri" panose="020F0502020204030204" pitchFamily="34" charset="0"/>
              <a:cs typeface="Calibri" panose="020F0502020204030204" pitchFamily="34" charset="0"/>
            </a:endParaRPr>
          </a:p>
          <a:p>
            <a:pPr marL="285750" indent="-285750" algn="just">
              <a:lnSpc>
                <a:spcPct val="115000"/>
              </a:lnSpc>
              <a:spcAft>
                <a:spcPts val="600"/>
              </a:spcAft>
              <a:buFont typeface="Arial" panose="020B0604020202020204" pitchFamily="34" charset="0"/>
              <a:buChar char="•"/>
            </a:pPr>
            <a:r>
              <a:rPr lang="es-PA" sz="2400" dirty="0">
                <a:latin typeface="Century Gothic" panose="020B0502020202020204" pitchFamily="34" charset="0"/>
                <a:ea typeface="Calibri" panose="020F0502020204030204" pitchFamily="34" charset="0"/>
                <a:cs typeface="Calibri" panose="020F0502020204030204" pitchFamily="34" charset="0"/>
              </a:rPr>
              <a:t>Pensamiento </a:t>
            </a:r>
            <a:r>
              <a:rPr lang="es-PA" sz="2400" dirty="0">
                <a:latin typeface="Century Gothic" panose="020B0502020202020204" pitchFamily="34" charset="0"/>
                <a:ea typeface="Calibri" panose="020F0502020204030204" pitchFamily="34" charset="0"/>
                <a:cs typeface="Calibri" panose="020F0502020204030204" pitchFamily="34" charset="0"/>
              </a:rPr>
              <a:t>analítico y toma de </a:t>
            </a:r>
            <a:r>
              <a:rPr lang="es-PA" sz="2400" dirty="0">
                <a:latin typeface="Century Gothic" panose="020B0502020202020204" pitchFamily="34" charset="0"/>
                <a:ea typeface="Calibri" panose="020F0502020204030204" pitchFamily="34" charset="0"/>
                <a:cs typeface="Calibri" panose="020F0502020204030204" pitchFamily="34" charset="0"/>
              </a:rPr>
              <a:t>decisiones</a:t>
            </a:r>
          </a:p>
          <a:p>
            <a:pPr marL="285750" indent="-285750" algn="just">
              <a:lnSpc>
                <a:spcPct val="115000"/>
              </a:lnSpc>
              <a:spcAft>
                <a:spcPts val="600"/>
              </a:spcAft>
              <a:buFont typeface="Arial" panose="020B0604020202020204" pitchFamily="34" charset="0"/>
              <a:buChar char="•"/>
            </a:pPr>
            <a:r>
              <a:rPr lang="es-PA" sz="2400" dirty="0">
                <a:latin typeface="Century Gothic" panose="020B0502020202020204" pitchFamily="34" charset="0"/>
                <a:ea typeface="Calibri" panose="020F0502020204030204" pitchFamily="34" charset="0"/>
                <a:cs typeface="Calibri" panose="020F0502020204030204" pitchFamily="34" charset="0"/>
              </a:rPr>
              <a:t>Comunicación </a:t>
            </a:r>
            <a:r>
              <a:rPr lang="es-PA" sz="2400" dirty="0">
                <a:latin typeface="Century Gothic" panose="020B0502020202020204" pitchFamily="34" charset="0"/>
                <a:ea typeface="Calibri" panose="020F0502020204030204" pitchFamily="34" charset="0"/>
                <a:cs typeface="Calibri" panose="020F0502020204030204" pitchFamily="34" charset="0"/>
              </a:rPr>
              <a:t>estratégica</a:t>
            </a:r>
            <a:endParaRPr lang="es-PA" sz="2400" dirty="0">
              <a:latin typeface="Century Gothic" panose="020B0502020202020204" pitchFamily="34" charset="0"/>
              <a:ea typeface="Calibri" panose="020F0502020204030204" pitchFamily="34" charset="0"/>
              <a:cs typeface="Calibri" panose="020F0502020204030204" pitchFamily="34" charset="0"/>
            </a:endParaRPr>
          </a:p>
          <a:p>
            <a:pPr marL="285750" indent="-285750" algn="just">
              <a:lnSpc>
                <a:spcPct val="115000"/>
              </a:lnSpc>
              <a:spcAft>
                <a:spcPts val="600"/>
              </a:spcAft>
              <a:buFont typeface="Arial" panose="020B0604020202020204" pitchFamily="34" charset="0"/>
              <a:buChar char="•"/>
            </a:pPr>
            <a:endParaRPr lang="es-PA" sz="2400" dirty="0">
              <a:latin typeface="Century Gothic" panose="020B0502020202020204" pitchFamily="34" charset="0"/>
              <a:ea typeface="Calibri" panose="020F0502020204030204" pitchFamily="34" charset="0"/>
              <a:cs typeface="Calibri" panose="020F0502020204030204" pitchFamily="34" charset="0"/>
            </a:endParaRPr>
          </a:p>
          <a:p>
            <a:pPr marL="285750" indent="-285750" algn="just">
              <a:lnSpc>
                <a:spcPct val="115000"/>
              </a:lnSpc>
              <a:spcAft>
                <a:spcPts val="600"/>
              </a:spcAft>
              <a:buFont typeface="Arial" panose="020B0604020202020204" pitchFamily="34" charset="0"/>
              <a:buChar char="•"/>
            </a:pPr>
            <a:endParaRPr lang="es-PA" sz="2000" dirty="0">
              <a:effectLst/>
              <a:latin typeface="Century Gothic" panose="020B0502020202020204" pitchFamily="34" charset="0"/>
              <a:ea typeface="Calibri" panose="020F0502020204030204" pitchFamily="34" charset="0"/>
              <a:cs typeface="Calibri" panose="020F0502020204030204" pitchFamily="34" charset="0"/>
            </a:endParaRPr>
          </a:p>
          <a:p>
            <a:pPr marL="285750" indent="-285750" algn="just">
              <a:lnSpc>
                <a:spcPct val="115000"/>
              </a:lnSpc>
              <a:spcAft>
                <a:spcPts val="600"/>
              </a:spcAft>
              <a:buFont typeface="Arial" panose="020B0604020202020204" pitchFamily="34" charset="0"/>
              <a:buChar char="•"/>
            </a:pPr>
            <a:endParaRPr lang="es-PA" sz="2000" dirty="0" smtClean="0">
              <a:latin typeface="Century Gothic" panose="020B0502020202020204" pitchFamily="34" charset="0"/>
              <a:ea typeface="Calibri" panose="020F0502020204030204" pitchFamily="34" charset="0"/>
              <a:cs typeface="Calibri" panose="020F0502020204030204" pitchFamily="34" charset="0"/>
            </a:endParaRPr>
          </a:p>
          <a:p>
            <a:pPr marL="285750" indent="-285750" algn="just">
              <a:lnSpc>
                <a:spcPct val="115000"/>
              </a:lnSpc>
              <a:spcAft>
                <a:spcPts val="600"/>
              </a:spcAft>
              <a:buFont typeface="Arial" panose="020B0604020202020204" pitchFamily="34" charset="0"/>
              <a:buChar char="•"/>
            </a:pPr>
            <a:endParaRPr lang="es-PA" sz="2000" dirty="0">
              <a:effectLst/>
              <a:latin typeface="Century Gothic" panose="020B0502020202020204" pitchFamily="34" charset="0"/>
              <a:ea typeface="Calibri" panose="020F0502020204030204" pitchFamily="34" charset="0"/>
              <a:cs typeface="Calibri" panose="020F0502020204030204" pitchFamily="34" charset="0"/>
            </a:endParaRPr>
          </a:p>
          <a:p>
            <a:pPr marL="285750" indent="-285750" algn="just">
              <a:lnSpc>
                <a:spcPct val="115000"/>
              </a:lnSpc>
              <a:spcAft>
                <a:spcPts val="600"/>
              </a:spcAft>
              <a:buFont typeface="Arial" panose="020B0604020202020204" pitchFamily="34" charset="0"/>
              <a:buChar char="•"/>
            </a:pPr>
            <a:endParaRPr lang="es-PA" sz="2000" dirty="0" smtClean="0">
              <a:latin typeface="Century Gothic" panose="020B0502020202020204" pitchFamily="34" charset="0"/>
              <a:ea typeface="Calibri" panose="020F0502020204030204" pitchFamily="34" charset="0"/>
              <a:cs typeface="Calibri" panose="020F0502020204030204" pitchFamily="34" charset="0"/>
            </a:endParaRPr>
          </a:p>
          <a:p>
            <a:pPr marL="285750" indent="-285750" algn="just">
              <a:lnSpc>
                <a:spcPct val="115000"/>
              </a:lnSpc>
              <a:spcAft>
                <a:spcPts val="600"/>
              </a:spcAft>
              <a:buFont typeface="Arial" panose="020B0604020202020204" pitchFamily="34" charset="0"/>
              <a:buChar char="•"/>
            </a:pPr>
            <a:endParaRPr lang="es-PA" sz="2000" dirty="0">
              <a:effectLst/>
              <a:latin typeface="Century Gothic" panose="020B0502020202020204" pitchFamily="34" charset="0"/>
              <a:ea typeface="Calibri" panose="020F0502020204030204" pitchFamily="34" charset="0"/>
              <a:cs typeface="Calibri" panose="020F0502020204030204" pitchFamily="34" charset="0"/>
            </a:endParaRPr>
          </a:p>
          <a:p>
            <a:pPr marL="285750" indent="-285750" algn="just">
              <a:lnSpc>
                <a:spcPct val="115000"/>
              </a:lnSpc>
              <a:spcAft>
                <a:spcPts val="600"/>
              </a:spcAft>
              <a:buFont typeface="Arial" panose="020B0604020202020204" pitchFamily="34" charset="0"/>
              <a:buChar char="•"/>
            </a:pPr>
            <a:endParaRPr lang="es-PA" sz="2000" dirty="0" smtClean="0">
              <a:latin typeface="Century Gothic" panose="020B0502020202020204" pitchFamily="34" charset="0"/>
              <a:ea typeface="Calibri" panose="020F0502020204030204" pitchFamily="34" charset="0"/>
              <a:cs typeface="Calibri" panose="020F0502020204030204" pitchFamily="34" charset="0"/>
            </a:endParaRPr>
          </a:p>
          <a:p>
            <a:pPr marL="285750" indent="-285750" algn="just">
              <a:lnSpc>
                <a:spcPct val="115000"/>
              </a:lnSpc>
              <a:spcAft>
                <a:spcPts val="600"/>
              </a:spcAft>
              <a:buFont typeface="Arial" panose="020B0604020202020204" pitchFamily="34" charset="0"/>
              <a:buChar char="•"/>
            </a:pPr>
            <a:endParaRPr lang="es-PA" sz="2000" dirty="0">
              <a:effectLst/>
              <a:latin typeface="Century Gothic" panose="020B0502020202020204" pitchFamily="34" charset="0"/>
              <a:ea typeface="Calibri" panose="020F0502020204030204" pitchFamily="34" charset="0"/>
              <a:cs typeface="Calibri" panose="020F0502020204030204" pitchFamily="34" charset="0"/>
            </a:endParaRPr>
          </a:p>
          <a:p>
            <a:pPr marL="285750" indent="-285750" algn="just">
              <a:lnSpc>
                <a:spcPct val="115000"/>
              </a:lnSpc>
              <a:spcAft>
                <a:spcPts val="600"/>
              </a:spcAft>
              <a:buFont typeface="Arial" panose="020B0604020202020204" pitchFamily="34" charset="0"/>
              <a:buChar char="•"/>
            </a:pPr>
            <a:endParaRPr lang="es-PA" sz="2000" dirty="0" smtClean="0">
              <a:latin typeface="Century Gothic" panose="020B0502020202020204" pitchFamily="34" charset="0"/>
              <a:ea typeface="Calibri" panose="020F0502020204030204" pitchFamily="34" charset="0"/>
              <a:cs typeface="Calibri" panose="020F0502020204030204" pitchFamily="34" charset="0"/>
            </a:endParaRPr>
          </a:p>
          <a:p>
            <a:pPr marL="285750" indent="-285750" algn="just">
              <a:lnSpc>
                <a:spcPct val="115000"/>
              </a:lnSpc>
              <a:spcAft>
                <a:spcPts val="600"/>
              </a:spcAft>
              <a:buFont typeface="Arial" panose="020B0604020202020204" pitchFamily="34" charset="0"/>
              <a:buChar char="•"/>
            </a:pPr>
            <a:endParaRPr lang="es-MX"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 name="5 Título"/>
          <p:cNvSpPr txBox="1">
            <a:spLocks/>
          </p:cNvSpPr>
          <p:nvPr/>
        </p:nvSpPr>
        <p:spPr>
          <a:xfrm>
            <a:off x="-756592" y="764704"/>
            <a:ext cx="8640960" cy="998984"/>
          </a:xfrm>
          <a:prstGeom prst="rect">
            <a:avLst/>
          </a:prstGeom>
          <a:noFill/>
          <a:ln>
            <a:noFill/>
          </a:ln>
        </p:spPr>
        <p:txBody>
          <a:bodyPr spcFirstLastPara="1" wrap="square" lIns="91425" tIns="45700" rIns="91425" bIns="45700" anchor="t" anchorCtr="0">
            <a:noAutofit/>
          </a:bodyPr>
          <a:lstStyle>
            <a:defPPr>
              <a:defRPr lang="es-VE"/>
            </a:defPPr>
            <a:lvl1pPr algn="ctr">
              <a:spcBef>
                <a:spcPts val="0"/>
              </a:spcBef>
              <a:buClr>
                <a:schemeClr val="dk1"/>
              </a:buClr>
              <a:buSzPts val="600"/>
              <a:buFont typeface="Century Gothic"/>
              <a:buNone/>
              <a:defRPr sz="2800">
                <a:solidFill>
                  <a:schemeClr val="dk1"/>
                </a:solidFill>
                <a:latin typeface="Century Gothic"/>
                <a:ea typeface="Century Gothic"/>
                <a:cs typeface="Century Gothic"/>
              </a:defRPr>
            </a:lvl1pPr>
          </a:lstStyle>
          <a:p>
            <a:r>
              <a:rPr lang="es-VE" sz="3200" dirty="0" smtClean="0"/>
              <a:t>Áreas a fortalecer</a:t>
            </a:r>
            <a:endParaRPr lang="es-VE" sz="3200" dirty="0"/>
          </a:p>
        </p:txBody>
      </p:sp>
    </p:spTree>
    <p:extLst>
      <p:ext uri="{BB962C8B-B14F-4D97-AF65-F5344CB8AC3E}">
        <p14:creationId xmlns:p14="http://schemas.microsoft.com/office/powerpoint/2010/main" val="1071635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s://2.bp.blogspot.com/-MniyUARnezo/U_gSCJPSXuI/AAAAAAAAO90/B4qrXL3uqc4/s1600/conectivid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5300" y="23813"/>
            <a:ext cx="15581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1 Título"/>
          <p:cNvSpPr txBox="1">
            <a:spLocks/>
          </p:cNvSpPr>
          <p:nvPr/>
        </p:nvSpPr>
        <p:spPr bwMode="auto">
          <a:xfrm>
            <a:off x="-684213" y="4292600"/>
            <a:ext cx="10534651" cy="1131888"/>
          </a:xfrm>
          <a:prstGeom prst="rect">
            <a:avLst/>
          </a:prstGeom>
          <a:solidFill>
            <a:srgbClr val="0000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lnSpc>
                <a:spcPct val="110000"/>
              </a:lnSpc>
              <a:spcBef>
                <a:spcPct val="0"/>
              </a:spcBef>
              <a:buFontTx/>
              <a:buNone/>
            </a:pPr>
            <a:r>
              <a:rPr lang="es-MX" altLang="es-MX" dirty="0">
                <a:solidFill>
                  <a:schemeClr val="bg1"/>
                </a:solidFill>
                <a:latin typeface="Century Gothic" panose="020B0502020202020204" pitchFamily="34" charset="0"/>
              </a:rPr>
              <a:t>Desde siempre, Panamá ha estado </a:t>
            </a:r>
          </a:p>
          <a:p>
            <a:pPr algn="ctr">
              <a:lnSpc>
                <a:spcPct val="110000"/>
              </a:lnSpc>
              <a:spcBef>
                <a:spcPct val="0"/>
              </a:spcBef>
              <a:buFontTx/>
              <a:buNone/>
            </a:pPr>
            <a:r>
              <a:rPr lang="es-MX" altLang="es-MX" dirty="0">
                <a:solidFill>
                  <a:schemeClr val="bg1"/>
                </a:solidFill>
                <a:latin typeface="Century Gothic" panose="020B0502020202020204" pitchFamily="34" charset="0"/>
              </a:rPr>
              <a:t>condicionada por su vocación geográfica</a:t>
            </a:r>
          </a:p>
        </p:txBody>
      </p:sp>
    </p:spTree>
    <p:extLst>
      <p:ext uri="{BB962C8B-B14F-4D97-AF65-F5344CB8AC3E}">
        <p14:creationId xmlns:p14="http://schemas.microsoft.com/office/powerpoint/2010/main" val="10803413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ítulo 1"/>
          <p:cNvSpPr>
            <a:spLocks noGrp="1"/>
          </p:cNvSpPr>
          <p:nvPr>
            <p:ph type="title"/>
          </p:nvPr>
        </p:nvSpPr>
        <p:spPr/>
        <p:txBody>
          <a:bodyPr/>
          <a:lstStyle/>
          <a:p>
            <a:endParaRPr lang="es-ES" altLang="es-MX" smtClean="0"/>
          </a:p>
        </p:txBody>
      </p:sp>
      <p:pic>
        <p:nvPicPr>
          <p:cNvPr id="40963"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0"/>
            <a:ext cx="9374188"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ángulo 2"/>
          <p:cNvSpPr>
            <a:spLocks noChangeArrowheads="1"/>
          </p:cNvSpPr>
          <p:nvPr/>
        </p:nvSpPr>
        <p:spPr bwMode="auto">
          <a:xfrm>
            <a:off x="0" y="4437063"/>
            <a:ext cx="9036050" cy="1785937"/>
          </a:xfrm>
          <a:prstGeom prst="rect">
            <a:avLst/>
          </a:prstGeom>
          <a:solidFill>
            <a:srgbClr val="0000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just">
              <a:lnSpc>
                <a:spcPct val="110000"/>
              </a:lnSpc>
              <a:spcBef>
                <a:spcPct val="0"/>
              </a:spcBef>
              <a:buFontTx/>
              <a:buNone/>
            </a:pPr>
            <a:r>
              <a:rPr lang="es-PA" altLang="es-MX" sz="2000">
                <a:solidFill>
                  <a:schemeClr val="bg1"/>
                </a:solidFill>
                <a:latin typeface="Century Gothic" panose="020B0502020202020204" pitchFamily="34" charset="0"/>
              </a:rPr>
              <a:t>“Debería llamarnos la atención, aquí, que Panamá sea el único país que nunca se ha visto definido en el mercado mundial, ni en las Américas, por los bienes que exporta. Desde el siglo XVI, en cambio, nos definen los servicios que ofrecemos para el tránsito interoceánico de lo que otros exportan e importan”.</a:t>
            </a:r>
            <a:endParaRPr lang="es-ES" altLang="es-MX" sz="2000">
              <a:solidFill>
                <a:schemeClr val="bg1"/>
              </a:solidFill>
              <a:latin typeface="Century Gothic" panose="020B0502020202020204" pitchFamily="34" charset="0"/>
            </a:endParaRPr>
          </a:p>
        </p:txBody>
      </p:sp>
      <p:sp>
        <p:nvSpPr>
          <p:cNvPr id="40965" name="Text Box 2"/>
          <p:cNvSpPr txBox="1">
            <a:spLocks noChangeArrowheads="1"/>
          </p:cNvSpPr>
          <p:nvPr/>
        </p:nvSpPr>
        <p:spPr bwMode="auto">
          <a:xfrm>
            <a:off x="0" y="6223000"/>
            <a:ext cx="9036050" cy="498475"/>
          </a:xfrm>
          <a:prstGeom prst="rect">
            <a:avLst/>
          </a:prstGeom>
          <a:solidFill>
            <a:srgbClr val="0000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r">
              <a:lnSpc>
                <a:spcPct val="110000"/>
              </a:lnSpc>
              <a:spcBef>
                <a:spcPct val="0"/>
              </a:spcBef>
              <a:buFontTx/>
              <a:buNone/>
            </a:pPr>
            <a:r>
              <a:rPr lang="es-PA" altLang="es-MX" sz="1200">
                <a:solidFill>
                  <a:schemeClr val="bg1"/>
                </a:solidFill>
                <a:latin typeface="Century Gothic" panose="020B0502020202020204" pitchFamily="34" charset="0"/>
              </a:rPr>
              <a:t>Guillermo Castro (2016) Panamá en transición. </a:t>
            </a:r>
          </a:p>
          <a:p>
            <a:pPr algn="r">
              <a:lnSpc>
                <a:spcPct val="110000"/>
              </a:lnSpc>
              <a:spcBef>
                <a:spcPct val="0"/>
              </a:spcBef>
              <a:buFontTx/>
              <a:buNone/>
            </a:pPr>
            <a:r>
              <a:rPr lang="es-PA" altLang="es-MX" sz="1200">
                <a:solidFill>
                  <a:schemeClr val="bg1"/>
                </a:solidFill>
                <a:latin typeface="Century Gothic" panose="020B0502020202020204" pitchFamily="34" charset="0"/>
              </a:rPr>
              <a:t>https://xxipanama.wordpress.com/tag/transitismo/</a:t>
            </a:r>
            <a:endParaRPr lang="es-ES_tradnl" altLang="es-MX" sz="120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940974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ítulo 1"/>
          <p:cNvSpPr>
            <a:spLocks noGrp="1"/>
          </p:cNvSpPr>
          <p:nvPr>
            <p:ph type="title"/>
          </p:nvPr>
        </p:nvSpPr>
        <p:spPr/>
        <p:txBody>
          <a:bodyPr/>
          <a:lstStyle/>
          <a:p>
            <a:endParaRPr lang="es-ES" altLang="es-MX" smtClean="0"/>
          </a:p>
        </p:txBody>
      </p:sp>
      <p:pic>
        <p:nvPicPr>
          <p:cNvPr id="44035" name="Picture 2" descr="Resultado de imagen para transitis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20432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85341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8" descr="Resultado de imagen para devoluciÃ³n canal de pana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1 Título"/>
          <p:cNvSpPr txBox="1">
            <a:spLocks/>
          </p:cNvSpPr>
          <p:nvPr/>
        </p:nvSpPr>
        <p:spPr bwMode="auto">
          <a:xfrm>
            <a:off x="-323850" y="5013325"/>
            <a:ext cx="10339388" cy="838243"/>
          </a:xfrm>
          <a:prstGeom prst="rect">
            <a:avLst/>
          </a:prstGeom>
          <a:solidFill>
            <a:srgbClr val="0000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lnSpc>
                <a:spcPct val="110000"/>
              </a:lnSpc>
              <a:spcBef>
                <a:spcPct val="0"/>
              </a:spcBef>
              <a:buFontTx/>
              <a:buNone/>
            </a:pPr>
            <a:r>
              <a:rPr lang="es-MX" altLang="es-MX" sz="4800" dirty="0" smtClean="0">
                <a:solidFill>
                  <a:schemeClr val="bg1"/>
                </a:solidFill>
                <a:latin typeface="Century Gothic" panose="020B0502020202020204" pitchFamily="34" charset="0"/>
              </a:rPr>
              <a:t>Panamá avanza </a:t>
            </a:r>
            <a:r>
              <a:rPr lang="es-MX" altLang="es-MX" sz="4800" dirty="0">
                <a:solidFill>
                  <a:schemeClr val="bg1"/>
                </a:solidFill>
                <a:latin typeface="Century Gothic" panose="020B0502020202020204" pitchFamily="34" charset="0"/>
              </a:rPr>
              <a:t>hacia….</a:t>
            </a:r>
          </a:p>
        </p:txBody>
      </p:sp>
    </p:spTree>
    <p:extLst>
      <p:ext uri="{BB962C8B-B14F-4D97-AF65-F5344CB8AC3E}">
        <p14:creationId xmlns:p14="http://schemas.microsoft.com/office/powerpoint/2010/main" val="32194171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ítulo 1"/>
          <p:cNvSpPr>
            <a:spLocks noGrp="1"/>
          </p:cNvSpPr>
          <p:nvPr>
            <p:ph type="title"/>
          </p:nvPr>
        </p:nvSpPr>
        <p:spPr/>
        <p:txBody>
          <a:bodyPr/>
          <a:lstStyle/>
          <a:p>
            <a:endParaRPr lang="es-ES" altLang="es-MX" smtClean="0"/>
          </a:p>
        </p:txBody>
      </p:sp>
      <p:pic>
        <p:nvPicPr>
          <p:cNvPr id="45059" name="Picture 4" descr="Resultado de imagen para transitis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12700"/>
            <a:ext cx="123285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1 Título"/>
          <p:cNvSpPr txBox="1">
            <a:spLocks/>
          </p:cNvSpPr>
          <p:nvPr/>
        </p:nvSpPr>
        <p:spPr bwMode="auto">
          <a:xfrm>
            <a:off x="-541338" y="5013325"/>
            <a:ext cx="10534651" cy="1176338"/>
          </a:xfrm>
          <a:prstGeom prst="rect">
            <a:avLst/>
          </a:prstGeom>
          <a:solidFill>
            <a:srgbClr val="0000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lnSpc>
                <a:spcPct val="110000"/>
              </a:lnSpc>
              <a:spcBef>
                <a:spcPct val="0"/>
              </a:spcBef>
              <a:buFontTx/>
              <a:buNone/>
            </a:pPr>
            <a:r>
              <a:rPr lang="es-PA" altLang="es-MX">
                <a:solidFill>
                  <a:schemeClr val="bg1"/>
                </a:solidFill>
                <a:latin typeface="Century Gothic" panose="020B0502020202020204" pitchFamily="34" charset="0"/>
              </a:rPr>
              <a:t>El “</a:t>
            </a:r>
            <a:r>
              <a:rPr lang="es-PA" altLang="es-MX" b="1">
                <a:solidFill>
                  <a:schemeClr val="bg1"/>
                </a:solidFill>
                <a:latin typeface="Century Gothic" panose="020B0502020202020204" pitchFamily="34" charset="0"/>
              </a:rPr>
              <a:t>modelo de desarrollo transitista</a:t>
            </a:r>
            <a:r>
              <a:rPr lang="es-PA" altLang="es-MX">
                <a:solidFill>
                  <a:schemeClr val="bg1"/>
                </a:solidFill>
                <a:latin typeface="Century Gothic" panose="020B0502020202020204" pitchFamily="34" charset="0"/>
              </a:rPr>
              <a:t>” </a:t>
            </a:r>
          </a:p>
          <a:p>
            <a:pPr algn="ctr">
              <a:lnSpc>
                <a:spcPct val="110000"/>
              </a:lnSpc>
              <a:spcBef>
                <a:spcPct val="0"/>
              </a:spcBef>
              <a:buFontTx/>
              <a:buNone/>
            </a:pPr>
            <a:r>
              <a:rPr lang="es-PA" altLang="es-MX">
                <a:solidFill>
                  <a:schemeClr val="bg1"/>
                </a:solidFill>
                <a:latin typeface="Century Gothic" panose="020B0502020202020204" pitchFamily="34" charset="0"/>
              </a:rPr>
              <a:t>está evolucionando</a:t>
            </a:r>
            <a:endParaRPr lang="es-MX" altLang="es-MX">
              <a:solidFill>
                <a:schemeClr val="bg1"/>
              </a:solidFill>
              <a:latin typeface="Century Gothic" panose="020B0502020202020204" pitchFamily="34" charset="0"/>
            </a:endParaRPr>
          </a:p>
        </p:txBody>
      </p:sp>
    </p:spTree>
    <p:extLst>
      <p:ext uri="{BB962C8B-B14F-4D97-AF65-F5344CB8AC3E}">
        <p14:creationId xmlns:p14="http://schemas.microsoft.com/office/powerpoint/2010/main" val="24721233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agen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5175" y="2309813"/>
            <a:ext cx="311467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Imagen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3352800"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Imagen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2213" y="4424363"/>
            <a:ext cx="6681787" cy="2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ítulo 1"/>
          <p:cNvSpPr>
            <a:spLocks noGrp="1"/>
          </p:cNvSpPr>
          <p:nvPr>
            <p:ph type="title"/>
          </p:nvPr>
        </p:nvSpPr>
        <p:spPr/>
        <p:txBody>
          <a:bodyPr/>
          <a:lstStyle/>
          <a:p>
            <a:endParaRPr lang="es-ES" altLang="es-MX" smtClean="0"/>
          </a:p>
        </p:txBody>
      </p:sp>
      <p:pic>
        <p:nvPicPr>
          <p:cNvPr id="46086" name="Imagen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0"/>
            <a:ext cx="366236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Imagen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48038" y="0"/>
            <a:ext cx="310197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Imagen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29375" y="-179388"/>
            <a:ext cx="2728913"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Imagen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4408488"/>
            <a:ext cx="394335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ángulo 10"/>
          <p:cNvSpPr/>
          <p:nvPr/>
        </p:nvSpPr>
        <p:spPr bwMode="auto">
          <a:xfrm>
            <a:off x="-180975" y="3860800"/>
            <a:ext cx="9732963" cy="1023938"/>
          </a:xfrm>
          <a:prstGeom prst="rect">
            <a:avLst/>
          </a:prstGeom>
          <a:solidFill>
            <a:schemeClr val="accent3"/>
          </a:solidFill>
          <a:ln w="9525" cap="flat" cmpd="sng" algn="ctr">
            <a:noFill/>
            <a:prstDash val="solid"/>
            <a:round/>
            <a:headEnd type="none" w="med" len="med"/>
            <a:tailEnd type="none" w="med" len="med"/>
          </a:ln>
          <a:effectLst/>
        </p:spPr>
        <p:txBody>
          <a:bodyPr/>
          <a:lstStyle/>
          <a:p>
            <a:pPr>
              <a:defRPr/>
            </a:pPr>
            <a:endParaRPr lang="es-ES">
              <a:effectLst>
                <a:outerShdw blurRad="38100" dist="38100" dir="2700000" algn="tl">
                  <a:srgbClr val="000000">
                    <a:alpha val="43137"/>
                  </a:srgbClr>
                </a:outerShdw>
              </a:effectLst>
            </a:endParaRPr>
          </a:p>
        </p:txBody>
      </p:sp>
      <p:sp>
        <p:nvSpPr>
          <p:cNvPr id="12" name="1 Título"/>
          <p:cNvSpPr txBox="1">
            <a:spLocks/>
          </p:cNvSpPr>
          <p:nvPr/>
        </p:nvSpPr>
        <p:spPr>
          <a:xfrm>
            <a:off x="-677863" y="3806825"/>
            <a:ext cx="10499726" cy="1131888"/>
          </a:xfrm>
          <a:prstGeom prst="rect">
            <a:avLst/>
          </a:prstGeom>
          <a:solidFill>
            <a:schemeClr val="tx2">
              <a:lumMod val="95000"/>
              <a:lumOff val="5000"/>
              <a:alpha val="49019"/>
            </a:schemeClr>
          </a:solidFill>
          <a:ln>
            <a:noFill/>
          </a:ln>
        </p:spPr>
        <p:txBody>
          <a:bodyPr>
            <a:spAutoFit/>
          </a:bodyPr>
          <a:lstStyle>
            <a:defPPr>
              <a:defRPr lang="es-ES_tradnl"/>
            </a:defPPr>
            <a:lvl1pPr algn="ctr">
              <a:lnSpc>
                <a:spcPct val="110000"/>
              </a:lnSpc>
              <a:buFontTx/>
              <a:buNone/>
              <a:defRPr sz="4000">
                <a:solidFill>
                  <a:schemeClr val="bg1"/>
                </a:solidFill>
                <a:latin typeface="Century Gothic" panose="020B050202020202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s-PA" sz="3200" dirty="0" smtClean="0"/>
              <a:t>Desarrollo de una plataforma </a:t>
            </a:r>
          </a:p>
          <a:p>
            <a:pPr>
              <a:defRPr/>
            </a:pPr>
            <a:r>
              <a:rPr lang="es-PA" sz="3200" dirty="0" smtClean="0"/>
              <a:t>de servicios globales</a:t>
            </a:r>
            <a:endParaRPr lang="es-PA" sz="3200" dirty="0"/>
          </a:p>
        </p:txBody>
      </p:sp>
    </p:spTree>
    <p:extLst>
      <p:ext uri="{BB962C8B-B14F-4D97-AF65-F5344CB8AC3E}">
        <p14:creationId xmlns:p14="http://schemas.microsoft.com/office/powerpoint/2010/main" val="3856004599"/>
      </p:ext>
    </p:extLst>
  </p:cSld>
  <p:clrMapOvr>
    <a:masterClrMapping/>
  </p:clrMapOvr>
  <p:timing>
    <p:tnLst>
      <p:par>
        <p:cTn id="1" dur="indefinite" restart="never" nodeType="tmRoot"/>
      </p:par>
    </p:tnLst>
  </p:timing>
</p:sld>
</file>

<file path=ppt/theme/theme1.xml><?xml version="1.0" encoding="utf-8"?>
<a:theme xmlns:a="http://schemas.openxmlformats.org/drawingml/2006/main" name="Patrón gener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9707</TotalTime>
  <Words>570</Words>
  <Application>Microsoft Office PowerPoint</Application>
  <PresentationFormat>Presentación en pantalla (4:3)</PresentationFormat>
  <Paragraphs>132</Paragraphs>
  <Slides>35</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35</vt:i4>
      </vt:variant>
    </vt:vector>
  </HeadingPairs>
  <TitlesOfParts>
    <vt:vector size="43" baseType="lpstr">
      <vt:lpstr>Arial</vt:lpstr>
      <vt:lpstr>Calibri</vt:lpstr>
      <vt:lpstr>Century Gothic</vt:lpstr>
      <vt:lpstr>Comic Sans MS</vt:lpstr>
      <vt:lpstr>Corbel</vt:lpstr>
      <vt:lpstr>Courier New</vt:lpstr>
      <vt:lpstr>Times New Roman</vt:lpstr>
      <vt:lpstr>Patrón general</vt:lpstr>
      <vt:lpstr>Oportunidades de formación del capital humano para la ejecución de los negocios verdes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Plan Estratégico del Gobierno 2015-2019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Daryela Graterol</dc:creator>
  <cp:lastModifiedBy>José Ramón Padilla</cp:lastModifiedBy>
  <cp:revision>190</cp:revision>
  <dcterms:created xsi:type="dcterms:W3CDTF">2018-01-18T15:03:37Z</dcterms:created>
  <dcterms:modified xsi:type="dcterms:W3CDTF">2018-06-09T13:01:39Z</dcterms:modified>
</cp:coreProperties>
</file>