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36" r:id="rId2"/>
    <p:sldId id="337" r:id="rId3"/>
    <p:sldId id="338" r:id="rId4"/>
    <p:sldId id="357" r:id="rId5"/>
    <p:sldId id="358" r:id="rId6"/>
    <p:sldId id="339" r:id="rId7"/>
    <p:sldId id="340" r:id="rId8"/>
    <p:sldId id="355" r:id="rId9"/>
    <p:sldId id="350" r:id="rId10"/>
    <p:sldId id="351" r:id="rId11"/>
    <p:sldId id="352" r:id="rId12"/>
    <p:sldId id="356" r:id="rId13"/>
    <p:sldId id="353" r:id="rId14"/>
    <p:sldId id="362" r:id="rId15"/>
    <p:sldId id="363" r:id="rId16"/>
    <p:sldId id="347" r:id="rId17"/>
    <p:sldId id="345" r:id="rId18"/>
    <p:sldId id="346" r:id="rId19"/>
    <p:sldId id="371" r:id="rId20"/>
    <p:sldId id="364" r:id="rId21"/>
    <p:sldId id="370" r:id="rId22"/>
    <p:sldId id="365" r:id="rId23"/>
    <p:sldId id="366" r:id="rId24"/>
    <p:sldId id="367" r:id="rId25"/>
    <p:sldId id="369" r:id="rId26"/>
    <p:sldId id="368" r:id="rId27"/>
    <p:sldId id="349" r:id="rId28"/>
    <p:sldId id="361" r:id="rId29"/>
    <p:sldId id="372" r:id="rId30"/>
    <p:sldId id="373" r:id="rId31"/>
    <p:sldId id="375" r:id="rId32"/>
    <p:sldId id="360" r:id="rId33"/>
    <p:sldId id="359" r:id="rId34"/>
    <p:sldId id="343" r:id="rId35"/>
    <p:sldId id="344" r:id="rId36"/>
    <p:sldId id="341" r:id="rId37"/>
    <p:sldId id="348" r:id="rId38"/>
    <p:sldId id="382" r:id="rId39"/>
    <p:sldId id="380" r:id="rId40"/>
    <p:sldId id="379" r:id="rId41"/>
    <p:sldId id="378" r:id="rId42"/>
    <p:sldId id="381" r:id="rId43"/>
    <p:sldId id="354" r:id="rId44"/>
    <p:sldId id="285" r:id="rId45"/>
  </p:sldIdLst>
  <p:sldSz cx="12192000" cy="6858000"/>
  <p:notesSz cx="6881813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er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B513"/>
    <a:srgbClr val="73121A"/>
    <a:srgbClr val="7C3232"/>
    <a:srgbClr val="66111D"/>
    <a:srgbClr val="7C2E2C"/>
    <a:srgbClr val="85312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>
      <p:cViewPr>
        <p:scale>
          <a:sx n="50" d="100"/>
          <a:sy n="50" d="100"/>
        </p:scale>
        <p:origin x="1244" y="4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178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0-RADO\6-TALLERES%202018%20-%20Barzev%20Consulting\1-Taller%20MA1_Planes%20de%20Negocios%20Ambientales\UCA%20-%20MSc%20Proyectos%20inversi&#243;n\Grupo%20-%20Beneficio%20Caf&#233;\Trabajo%20final\Flujo%20Econ+&#166;mico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0-RADO\6-TALLERES%202018%20-%20Barzev%20Consulting\1-Taller%20MA1_Planes%20de%20Negocios%20Ambientales\UCA%20-%20MSc%20Proyectos%20inversi&#243;n\Grupo%20-%20Beneficio%20Caf&#233;\Trabajo%20final\Flujo%20Econ+&#166;mic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2017%20RADO%20WORK\ECOTUR%20STI-ALC\3b%20-%20Producto%202%20-%20An&#225;lisis%20Tendencial\An&#225;lisis%20Estad&#237;stico\2-Turismo_v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807621269563515E-2"/>
          <c:y val="3.0769230769230771E-2"/>
          <c:w val="0.94325410712549818"/>
          <c:h val="0.91231213406016554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strRef>
              <c:f>Hoja1!$A$1:$A$5</c:f>
              <c:strCache>
                <c:ptCount val="5"/>
                <c:pt idx="0">
                  <c:v>Período 1</c:v>
                </c:pt>
                <c:pt idx="1">
                  <c:v>Período 2</c:v>
                </c:pt>
                <c:pt idx="2">
                  <c:v>Período 3</c:v>
                </c:pt>
                <c:pt idx="3">
                  <c:v>Período 4</c:v>
                </c:pt>
                <c:pt idx="4">
                  <c:v>Período 5</c:v>
                </c:pt>
              </c:strCache>
            </c:strRef>
          </c:cat>
          <c:val>
            <c:numRef>
              <c:f>Hoja1!$B$1:$B$5</c:f>
              <c:numCache>
                <c:formatCode>0%</c:formatCode>
                <c:ptCount val="5"/>
                <c:pt idx="0">
                  <c:v>1</c:v>
                </c:pt>
                <c:pt idx="1">
                  <c:v>0.85</c:v>
                </c:pt>
                <c:pt idx="2">
                  <c:v>0.6</c:v>
                </c:pt>
                <c:pt idx="3">
                  <c:v>0.45</c:v>
                </c:pt>
                <c:pt idx="4">
                  <c:v>0.35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783767408"/>
        <c:axId val="783775248"/>
      </c:lineChart>
      <c:catAx>
        <c:axId val="78376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A"/>
          </a:p>
        </c:txPr>
        <c:crossAx val="783775248"/>
        <c:crosses val="autoZero"/>
        <c:auto val="1"/>
        <c:lblAlgn val="ctr"/>
        <c:lblOffset val="100"/>
        <c:noMultiLvlLbl val="0"/>
      </c:catAx>
      <c:valAx>
        <c:axId val="7837752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A"/>
          </a:p>
        </c:txPr>
        <c:crossAx val="78376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2000" b="1">
          <a:latin typeface="Cambria" panose="02040503050406030204" pitchFamily="18" charset="0"/>
          <a:ea typeface="Cambria" panose="02040503050406030204" pitchFamily="18" charset="0"/>
        </a:defRPr>
      </a:pPr>
      <a:endParaRPr lang="es-PA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'Flujo Caja1'!$M$7</c:f>
              <c:strCache>
                <c:ptCount val="1"/>
                <c:pt idx="0">
                  <c:v>Certificados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FF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'Flujo Caja1'!$N$7</c:f>
              <c:numCache>
                <c:formatCode>_(* #,##0_);_(* \(#,##0\);_(* "-"??_);_(@_)</c:formatCode>
                <c:ptCount val="1"/>
                <c:pt idx="0">
                  <c:v>9765</c:v>
                </c:pt>
              </c:numCache>
            </c:numRef>
          </c:val>
        </c:ser>
        <c:ser>
          <c:idx val="1"/>
          <c:order val="1"/>
          <c:tx>
            <c:strRef>
              <c:f>'Flujo Caja1'!$M$8</c:f>
              <c:strCache>
                <c:ptCount val="1"/>
                <c:pt idx="0">
                  <c:v>Biogas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FF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'Flujo Caja1'!$N$8</c:f>
              <c:numCache>
                <c:formatCode>_(* #,##0_);_(* \(#,##0\);_(* "-"??_);_(@_)</c:formatCode>
                <c:ptCount val="1"/>
                <c:pt idx="0">
                  <c:v>13554</c:v>
                </c:pt>
              </c:numCache>
            </c:numRef>
          </c:val>
        </c:ser>
        <c:ser>
          <c:idx val="2"/>
          <c:order val="2"/>
          <c:tx>
            <c:strRef>
              <c:f>'Flujo Caja1'!$M$9</c:f>
              <c:strCache>
                <c:ptCount val="1"/>
                <c:pt idx="0">
                  <c:v>Lombricompost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FFFF00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es-PA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55592955460718"/>
                      <c:h val="0.1035603715170278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FF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'Flujo Caja1'!$N$9</c:f>
              <c:numCache>
                <c:formatCode>_(* #,##0_);_(* \(#,##0\);_(* "-"??_);_(@_)</c:formatCode>
                <c:ptCount val="1"/>
                <c:pt idx="0">
                  <c:v>5875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4488216"/>
        <c:axId val="662634576"/>
      </c:barChart>
      <c:catAx>
        <c:axId val="504488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2634576"/>
        <c:crosses val="autoZero"/>
        <c:auto val="1"/>
        <c:lblAlgn val="ctr"/>
        <c:lblOffset val="100"/>
        <c:noMultiLvlLbl val="0"/>
      </c:catAx>
      <c:valAx>
        <c:axId val="66263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s-PA"/>
          </a:p>
        </c:txPr>
        <c:crossAx val="504488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000" b="1">
          <a:latin typeface="Cambria" panose="02040503050406030204" pitchFamily="18" charset="0"/>
        </a:defRPr>
      </a:pPr>
      <a:endParaRPr lang="es-PA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'Flujo Caja1'!$A$7</c:f>
              <c:strCache>
                <c:ptCount val="1"/>
                <c:pt idx="0">
                  <c:v>Certificados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val>
            <c:numRef>
              <c:f>'Flujo Caja1'!$B$7:$K$7</c:f>
              <c:numCache>
                <c:formatCode>_(* #,##0_);_(* \(#,##0\);_(* "-"??_);_(@_)</c:formatCode>
                <c:ptCount val="10"/>
                <c:pt idx="0">
                  <c:v>6750</c:v>
                </c:pt>
                <c:pt idx="1">
                  <c:v>14250</c:v>
                </c:pt>
                <c:pt idx="2">
                  <c:v>7800</c:v>
                </c:pt>
                <c:pt idx="3">
                  <c:v>13950</c:v>
                </c:pt>
                <c:pt idx="4">
                  <c:v>7350</c:v>
                </c:pt>
                <c:pt idx="5">
                  <c:v>11850</c:v>
                </c:pt>
                <c:pt idx="6">
                  <c:v>6750</c:v>
                </c:pt>
                <c:pt idx="7">
                  <c:v>11025</c:v>
                </c:pt>
                <c:pt idx="8">
                  <c:v>6750</c:v>
                </c:pt>
                <c:pt idx="9">
                  <c:v>11175</c:v>
                </c:pt>
              </c:numCache>
            </c:numRef>
          </c:val>
        </c:ser>
        <c:ser>
          <c:idx val="1"/>
          <c:order val="1"/>
          <c:tx>
            <c:strRef>
              <c:f>'Flujo Caja1'!$A$8</c:f>
              <c:strCache>
                <c:ptCount val="1"/>
                <c:pt idx="0">
                  <c:v>Biogas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val>
            <c:numRef>
              <c:f>'Flujo Caja1'!$B$8:$K$8</c:f>
              <c:numCache>
                <c:formatCode>_(* #,##0_);_(* \(#,##0\);_(* "-"??_);_(@_)</c:formatCode>
                <c:ptCount val="10"/>
                <c:pt idx="0">
                  <c:v>9240</c:v>
                </c:pt>
                <c:pt idx="1">
                  <c:v>21000</c:v>
                </c:pt>
                <c:pt idx="2">
                  <c:v>9500</c:v>
                </c:pt>
                <c:pt idx="3">
                  <c:v>19500</c:v>
                </c:pt>
                <c:pt idx="4">
                  <c:v>9300</c:v>
                </c:pt>
                <c:pt idx="5">
                  <c:v>18000</c:v>
                </c:pt>
                <c:pt idx="6">
                  <c:v>8500</c:v>
                </c:pt>
                <c:pt idx="7">
                  <c:v>16000</c:v>
                </c:pt>
                <c:pt idx="8">
                  <c:v>8500</c:v>
                </c:pt>
                <c:pt idx="9">
                  <c:v>16000</c:v>
                </c:pt>
              </c:numCache>
            </c:numRef>
          </c:val>
        </c:ser>
        <c:ser>
          <c:idx val="2"/>
          <c:order val="2"/>
          <c:tx>
            <c:strRef>
              <c:f>'Flujo Caja1'!$A$9</c:f>
              <c:strCache>
                <c:ptCount val="1"/>
                <c:pt idx="0">
                  <c:v>Lombricompost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val>
            <c:numRef>
              <c:f>'Flujo Caja1'!$B$9:$K$9</c:f>
              <c:numCache>
                <c:formatCode>_(* #,##0_);_(* \(#,##0\);_(* "-"??_);_(@_)</c:formatCode>
                <c:ptCount val="10"/>
                <c:pt idx="0">
                  <c:v>4500</c:v>
                </c:pt>
                <c:pt idx="1">
                  <c:v>8500</c:v>
                </c:pt>
                <c:pt idx="2">
                  <c:v>5250</c:v>
                </c:pt>
                <c:pt idx="3">
                  <c:v>7000</c:v>
                </c:pt>
                <c:pt idx="4">
                  <c:v>4500</c:v>
                </c:pt>
                <c:pt idx="5">
                  <c:v>6500</c:v>
                </c:pt>
                <c:pt idx="6">
                  <c:v>4500</c:v>
                </c:pt>
                <c:pt idx="7">
                  <c:v>6500</c:v>
                </c:pt>
                <c:pt idx="8">
                  <c:v>4500</c:v>
                </c:pt>
                <c:pt idx="9">
                  <c:v>7000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4487432"/>
        <c:axId val="504487824"/>
      </c:barChart>
      <c:catAx>
        <c:axId val="5044874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s-PA"/>
          </a:p>
        </c:txPr>
        <c:crossAx val="504487824"/>
        <c:crosses val="autoZero"/>
        <c:auto val="1"/>
        <c:lblAlgn val="ctr"/>
        <c:lblOffset val="100"/>
        <c:noMultiLvlLbl val="0"/>
      </c:catAx>
      <c:valAx>
        <c:axId val="50448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s-PA"/>
          </a:p>
        </c:txPr>
        <c:crossAx val="504487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400">
          <a:latin typeface="Cambria" panose="02040503050406030204" pitchFamily="18" charset="0"/>
        </a:defRPr>
      </a:pPr>
      <a:endParaRPr lang="es-P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'Costo Oportunidad'!$A$2</c:f>
              <c:strCache>
                <c:ptCount val="1"/>
                <c:pt idx="0">
                  <c:v>Comercial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val>
            <c:numRef>
              <c:f>'Costo Oportunidad'!$B$2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'Costo Oportunidad'!$A$3</c:f>
              <c:strCache>
                <c:ptCount val="1"/>
                <c:pt idx="0">
                  <c:v>Eolica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val>
            <c:numRef>
              <c:f>'Costo Oportunidad'!$B$3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2"/>
          <c:order val="2"/>
          <c:tx>
            <c:strRef>
              <c:f>'Costo Oportunidad'!$A$4</c:f>
              <c:strCache>
                <c:ptCount val="1"/>
                <c:pt idx="0">
                  <c:v>Fotovoltáica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val>
            <c:numRef>
              <c:f>'Costo Oportunidad'!$B$4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3"/>
          <c:order val="3"/>
          <c:tx>
            <c:strRef>
              <c:f>'Costo Oportunidad'!$A$5</c:f>
              <c:strCache>
                <c:ptCount val="1"/>
                <c:pt idx="0">
                  <c:v>Hidroeléctrica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4">
                  <a:lumMod val="50000"/>
                </a:schemeClr>
              </a:contourClr>
            </a:sp3d>
          </c:spPr>
          <c:invertIfNegative val="0"/>
          <c:val>
            <c:numRef>
              <c:f>'Costo Oportunidad'!$B$5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4"/>
          <c:order val="4"/>
          <c:tx>
            <c:strRef>
              <c:f>'Costo Oportunidad'!$A$6</c:f>
              <c:strCache>
                <c:ptCount val="1"/>
                <c:pt idx="0">
                  <c:v>Biomasa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5">
                  <a:lumMod val="50000"/>
                </a:schemeClr>
              </a:contourClr>
            </a:sp3d>
          </c:spPr>
          <c:invertIfNegative val="0"/>
          <c:val>
            <c:numRef>
              <c:f>'Costo Oportunidad'!$B$6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gapDepth val="53"/>
        <c:shape val="box"/>
        <c:axId val="883756856"/>
        <c:axId val="883747056"/>
        <c:axId val="0"/>
      </c:bar3DChart>
      <c:catAx>
        <c:axId val="883756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3747056"/>
        <c:crosses val="autoZero"/>
        <c:auto val="1"/>
        <c:lblAlgn val="ctr"/>
        <c:lblOffset val="100"/>
        <c:noMultiLvlLbl val="0"/>
      </c:catAx>
      <c:valAx>
        <c:axId val="883747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3756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</c:legendEntry>
      <c:layout>
        <c:manualLayout>
          <c:xMode val="edge"/>
          <c:yMode val="edge"/>
          <c:x val="0.65560719512141497"/>
          <c:y val="0.22970704082840909"/>
          <c:w val="0.33851421080684629"/>
          <c:h val="0.528409287930544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PA"/>
        </a:p>
      </c:txPr>
    </c:legend>
    <c:plotVisOnly val="1"/>
    <c:dispBlanksAs val="gap"/>
    <c:showDLblsOverMax val="0"/>
  </c:chart>
  <c:spPr>
    <a:solidFill>
      <a:srgbClr val="92D050"/>
    </a:solidFill>
    <a:ln w="6350" cap="flat" cmpd="sng" algn="ctr">
      <a:solidFill>
        <a:srgbClr val="92D050"/>
      </a:solidFill>
      <a:round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Visitantes!$B$1</c:f>
              <c:strCache>
                <c:ptCount val="1"/>
                <c:pt idx="0">
                  <c:v>Total Visitantes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Visitantes!$A$2:$A$11</c:f>
              <c:numCache>
                <c:formatCode>_-* #,##0_-;\-* #,##0_-;_-* "-"??_-;_-@_-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Visitantes!$B$2:$B$11</c:f>
              <c:numCache>
                <c:formatCode>_-* #,##0_-;\-* #,##0_-;_-* "-"??_-;_-@_-</c:formatCode>
                <c:ptCount val="10"/>
                <c:pt idx="0">
                  <c:v>1428395</c:v>
                </c:pt>
                <c:pt idx="1">
                  <c:v>1575051</c:v>
                </c:pt>
                <c:pt idx="2">
                  <c:v>1562884</c:v>
                </c:pt>
                <c:pt idx="3">
                  <c:v>1725956</c:v>
                </c:pt>
                <c:pt idx="4">
                  <c:v>2004015</c:v>
                </c:pt>
                <c:pt idx="5">
                  <c:v>2086007</c:v>
                </c:pt>
                <c:pt idx="6">
                  <c:v>2201854</c:v>
                </c:pt>
                <c:pt idx="7">
                  <c:v>2304711</c:v>
                </c:pt>
                <c:pt idx="8">
                  <c:v>2552636</c:v>
                </c:pt>
                <c:pt idx="9">
                  <c:v>2435641</c:v>
                </c:pt>
              </c:numCache>
            </c:numRef>
          </c:val>
        </c:ser>
        <c:ser>
          <c:idx val="1"/>
          <c:order val="1"/>
          <c:tx>
            <c:strRef>
              <c:f>Visitantes!$C$1</c:f>
              <c:strCache>
                <c:ptCount val="1"/>
                <c:pt idx="0">
                  <c:v>Recreación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Visitantes!$A$2:$A$11</c:f>
              <c:numCache>
                <c:formatCode>_-* #,##0_-;\-* #,##0_-;_-* "-"??_-;_-@_-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Visitantes!$C$2:$C$11</c:f>
              <c:numCache>
                <c:formatCode>_-* #,##0_-;\-* #,##0_-;_-* "-"??_-;_-@_-</c:formatCode>
                <c:ptCount val="10"/>
                <c:pt idx="0">
                  <c:v>1025587.61</c:v>
                </c:pt>
                <c:pt idx="1">
                  <c:v>1130886.618</c:v>
                </c:pt>
                <c:pt idx="2">
                  <c:v>1122150.7120000001</c:v>
                </c:pt>
                <c:pt idx="3">
                  <c:v>1239236.4080000001</c:v>
                </c:pt>
                <c:pt idx="4">
                  <c:v>1438882.77</c:v>
                </c:pt>
                <c:pt idx="5">
                  <c:v>1497753.0259999998</c:v>
                </c:pt>
                <c:pt idx="6">
                  <c:v>1580931.172</c:v>
                </c:pt>
                <c:pt idx="7">
                  <c:v>1654782.4979999999</c:v>
                </c:pt>
                <c:pt idx="8">
                  <c:v>1832792.6479999998</c:v>
                </c:pt>
                <c:pt idx="9">
                  <c:v>1748790.2379999999</c:v>
                </c:pt>
              </c:numCache>
            </c:numRef>
          </c:val>
        </c:ser>
        <c:ser>
          <c:idx val="2"/>
          <c:order val="2"/>
          <c:tx>
            <c:strRef>
              <c:f>Visitantes!$D$1</c:f>
              <c:strCache>
                <c:ptCount val="1"/>
                <c:pt idx="0">
                  <c:v>Turismo Verde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numRef>
              <c:f>Visitantes!$A$2:$A$11</c:f>
              <c:numCache>
                <c:formatCode>_-* #,##0_-;\-* #,##0_-;_-* "-"??_-;_-@_-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Visitantes!$D$2:$D$11</c:f>
              <c:numCache>
                <c:formatCode>_-* #,##0_-;\-* #,##0_-;_-* "-"??_-;_-@_-</c:formatCode>
                <c:ptCount val="10"/>
                <c:pt idx="0">
                  <c:v>75922</c:v>
                </c:pt>
                <c:pt idx="1">
                  <c:v>93899</c:v>
                </c:pt>
                <c:pt idx="2">
                  <c:v>91087</c:v>
                </c:pt>
                <c:pt idx="3">
                  <c:v>104709</c:v>
                </c:pt>
                <c:pt idx="4">
                  <c:v>95094</c:v>
                </c:pt>
                <c:pt idx="5">
                  <c:v>78645</c:v>
                </c:pt>
                <c:pt idx="6">
                  <c:v>64631</c:v>
                </c:pt>
                <c:pt idx="7">
                  <c:v>104580</c:v>
                </c:pt>
                <c:pt idx="8">
                  <c:v>149044</c:v>
                </c:pt>
                <c:pt idx="9">
                  <c:v>158775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8901032"/>
        <c:axId val="498897112"/>
        <c:axId val="0"/>
      </c:bar3DChart>
      <c:catAx>
        <c:axId val="498901032"/>
        <c:scaling>
          <c:orientation val="minMax"/>
        </c:scaling>
        <c:delete val="0"/>
        <c:axPos val="b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A"/>
          </a:p>
        </c:txPr>
        <c:crossAx val="498897112"/>
        <c:crosses val="autoZero"/>
        <c:auto val="1"/>
        <c:lblAlgn val="ctr"/>
        <c:lblOffset val="100"/>
        <c:noMultiLvlLbl val="0"/>
      </c:catAx>
      <c:valAx>
        <c:axId val="498897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s-PA"/>
          </a:p>
        </c:txPr>
        <c:crossAx val="498901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P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ambria" panose="02040503050406030204" pitchFamily="18" charset="0"/>
          <a:ea typeface="Cambria" panose="02040503050406030204" pitchFamily="18" charset="0"/>
        </a:defRPr>
      </a:pPr>
      <a:endParaRPr lang="es-P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0.11111</cdr:x>
      <cdr:y>0.04839</cdr:y>
    </cdr:from>
    <cdr:to>
      <cdr:x>0.40972</cdr:x>
      <cdr:y>0.23021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19200" y="243347"/>
          <a:ext cx="32766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PA" sz="2000" b="1" i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Gases con Efecto Invernadero</a:t>
          </a:r>
          <a:endParaRPr lang="en-US" sz="2000" b="1" i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0.73571</cdr:x>
      <cdr:y>0.37394</cdr:y>
    </cdr:from>
    <cdr:to>
      <cdr:x>0.96429</cdr:x>
      <cdr:y>0.47692</cdr:y>
    </cdr:to>
    <cdr:sp macro="" textlink="">
      <cdr:nvSpPr>
        <cdr:cNvPr id="2" name="CuadroTexto 4"/>
        <cdr:cNvSpPr txBox="1"/>
      </cdr:nvSpPr>
      <cdr:spPr>
        <a:xfrm xmlns:a="http://schemas.openxmlformats.org/drawingml/2006/main">
          <a:off x="7848600" y="1676400"/>
          <a:ext cx="24384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_trad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A" sz="2400" b="1" i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Corto Plazo</a:t>
          </a:r>
          <a:endParaRPr lang="en-US" sz="2400" b="1" i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cdr:txBody>
    </cdr:sp>
  </cdr:relSizeAnchor>
  <cdr:relSizeAnchor xmlns:cdr="http://schemas.openxmlformats.org/drawingml/2006/chartDrawing">
    <cdr:from>
      <cdr:x>0.74286</cdr:x>
      <cdr:y>0.74788</cdr:y>
    </cdr:from>
    <cdr:to>
      <cdr:x>0.97143</cdr:x>
      <cdr:y>0.85085</cdr:y>
    </cdr:to>
    <cdr:sp macro="" textlink="">
      <cdr:nvSpPr>
        <cdr:cNvPr id="3" name="CuadroTexto 4"/>
        <cdr:cNvSpPr txBox="1"/>
      </cdr:nvSpPr>
      <cdr:spPr>
        <a:xfrm xmlns:a="http://schemas.openxmlformats.org/drawingml/2006/main">
          <a:off x="7924800" y="3352800"/>
          <a:ext cx="24384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_trad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A" sz="2400" b="1" i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Mediano </a:t>
          </a:r>
          <a:r>
            <a:rPr lang="es-PA" sz="2400" b="1" i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Plazo</a:t>
          </a:r>
          <a:endParaRPr lang="en-US" sz="2400" b="1" i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F2BBC-77EB-49AD-AFC7-6E5720358263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C7F0E-18F6-4257-8E08-A295C65BA01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4ADC4-9BF0-4028-8E2B-0B6219F395A8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76FA6-5240-4AE6-BD11-CD8488E65C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5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NI" smtClean="0">
              <a:latin typeface="Arial" panose="020B0604020202020204" pitchFamily="34" charset="0"/>
            </a:endParaRPr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B6EF1F-7C06-4138-9A24-365337932760}" type="slidenum">
              <a:rPr lang="es-ES" altLang="es-NI" smtClean="0"/>
              <a:pPr>
                <a:spcBef>
                  <a:spcPct val="0"/>
                </a:spcBef>
              </a:pPr>
              <a:t>40</a:t>
            </a:fld>
            <a:endParaRPr lang="es-ES" altLang="es-NI" smtClean="0"/>
          </a:p>
        </p:txBody>
      </p:sp>
    </p:spTree>
    <p:extLst>
      <p:ext uri="{BB962C8B-B14F-4D97-AF65-F5344CB8AC3E}">
        <p14:creationId xmlns:p14="http://schemas.microsoft.com/office/powerpoint/2010/main" val="302983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rzevconsulting.com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1"/>
          <p:cNvSpPr/>
          <p:nvPr userDrawn="1"/>
        </p:nvSpPr>
        <p:spPr>
          <a:xfrm>
            <a:off x="319738" y="1219200"/>
            <a:ext cx="1127772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319738" y="1236251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1</a:t>
            </a:r>
            <a:endParaRPr lang="es-419" sz="3600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 userDrawn="1"/>
        </p:nvSpPr>
        <p:spPr>
          <a:xfrm>
            <a:off x="1727201" y="1293538"/>
            <a:ext cx="11321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 presentación deben ser estética y organizada</a:t>
            </a:r>
            <a:endParaRPr lang="es-419" sz="24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bject 11"/>
          <p:cNvSpPr/>
          <p:nvPr userDrawn="1"/>
        </p:nvSpPr>
        <p:spPr>
          <a:xfrm>
            <a:off x="319738" y="2916517"/>
            <a:ext cx="1141923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349722" y="2933568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3</a:t>
            </a:r>
            <a:endParaRPr lang="es-419" sz="36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 userDrawn="1"/>
        </p:nvSpPr>
        <p:spPr>
          <a:xfrm>
            <a:off x="1676277" y="2990855"/>
            <a:ext cx="11321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 deben dejar bien definidos los pasos </a:t>
            </a:r>
            <a:endParaRPr lang="es-419" sz="24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6781800" y="2846156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s-419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 userDrawn="1"/>
        </p:nvSpPr>
        <p:spPr>
          <a:xfrm>
            <a:off x="7453422" y="2846156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s-419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8125045" y="2841124"/>
            <a:ext cx="150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3….</a:t>
            </a:r>
            <a:endParaRPr lang="es-419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bject 11"/>
          <p:cNvSpPr/>
          <p:nvPr userDrawn="1"/>
        </p:nvSpPr>
        <p:spPr>
          <a:xfrm>
            <a:off x="349722" y="2030324"/>
            <a:ext cx="1080272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7" name="CuadroTexto 16"/>
          <p:cNvSpPr txBox="1"/>
          <p:nvPr userDrawn="1"/>
        </p:nvSpPr>
        <p:spPr>
          <a:xfrm>
            <a:off x="349722" y="2059284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solidFill>
                  <a:schemeClr val="bg1"/>
                </a:solidFill>
              </a:rPr>
              <a:t>2</a:t>
            </a:r>
            <a:endParaRPr lang="es-419" sz="3600" b="1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 userDrawn="1"/>
        </p:nvSpPr>
        <p:spPr>
          <a:xfrm>
            <a:off x="1639251" y="2101118"/>
            <a:ext cx="13249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Las ideas deben estar resumidas  en párrafos cortos y precisos  </a:t>
            </a:r>
            <a:endParaRPr lang="es-419" sz="24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 userDrawn="1"/>
        </p:nvSpPr>
        <p:spPr>
          <a:xfrm>
            <a:off x="1676276" y="3871807"/>
            <a:ext cx="13036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Deben respetarse los colores de la marca </a:t>
            </a:r>
            <a:endParaRPr lang="es-419" sz="24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bject 11"/>
          <p:cNvSpPr/>
          <p:nvPr userDrawn="1"/>
        </p:nvSpPr>
        <p:spPr>
          <a:xfrm>
            <a:off x="7174834" y="3966615"/>
            <a:ext cx="49985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13B513"/>
          </a:solidFill>
        </p:spPr>
        <p:txBody>
          <a:bodyPr wrap="square" lIns="0" tIns="0" rIns="0" bIns="0" rtlCol="0">
            <a:noAutofit/>
          </a:bodyPr>
          <a:lstStyle/>
          <a:p>
            <a:endParaRPr lang="es-PA" sz="1767" dirty="0"/>
          </a:p>
          <a:p>
            <a:endParaRPr lang="es-PA" sz="1767" dirty="0" smtClean="0"/>
          </a:p>
          <a:p>
            <a:endParaRPr lang="es-PA" sz="1767" dirty="0"/>
          </a:p>
          <a:p>
            <a:endParaRPr lang="es-PA" sz="1767" dirty="0" smtClean="0"/>
          </a:p>
          <a:p>
            <a:endParaRPr lang="es-PA" sz="1767" dirty="0"/>
          </a:p>
          <a:p>
            <a:endParaRPr lang="es-PA" sz="1767" dirty="0" smtClean="0"/>
          </a:p>
          <a:p>
            <a:endParaRPr sz="1767" dirty="0"/>
          </a:p>
        </p:txBody>
      </p:sp>
      <p:sp>
        <p:nvSpPr>
          <p:cNvPr id="21" name="object 11"/>
          <p:cNvSpPr/>
          <p:nvPr userDrawn="1"/>
        </p:nvSpPr>
        <p:spPr>
          <a:xfrm>
            <a:off x="7875670" y="3966614"/>
            <a:ext cx="49985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10359C"/>
          </a:solidFill>
        </p:spPr>
        <p:txBody>
          <a:bodyPr wrap="square" lIns="0" tIns="0" rIns="0" bIns="0" rtlCol="0">
            <a:noAutofit/>
          </a:bodyPr>
          <a:lstStyle/>
          <a:p>
            <a:endParaRPr sz="1767"/>
          </a:p>
        </p:txBody>
      </p:sp>
      <p:sp>
        <p:nvSpPr>
          <p:cNvPr id="22" name="object 11"/>
          <p:cNvSpPr/>
          <p:nvPr userDrawn="1"/>
        </p:nvSpPr>
        <p:spPr>
          <a:xfrm>
            <a:off x="8610600" y="3966613"/>
            <a:ext cx="49042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1CA9E2"/>
          </a:solidFill>
        </p:spPr>
        <p:txBody>
          <a:bodyPr wrap="square" lIns="0" tIns="0" rIns="0" bIns="0" rtlCol="0">
            <a:noAutofit/>
          </a:bodyPr>
          <a:lstStyle/>
          <a:p>
            <a:endParaRPr sz="1767"/>
          </a:p>
        </p:txBody>
      </p:sp>
      <p:sp>
        <p:nvSpPr>
          <p:cNvPr id="23" name="object 11"/>
          <p:cNvSpPr/>
          <p:nvPr userDrawn="1"/>
        </p:nvSpPr>
        <p:spPr>
          <a:xfrm>
            <a:off x="9340057" y="3966613"/>
            <a:ext cx="49042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FF7415"/>
          </a:solidFill>
        </p:spPr>
        <p:txBody>
          <a:bodyPr wrap="square" lIns="0" tIns="0" rIns="0" bIns="0" rtlCol="0">
            <a:noAutofit/>
          </a:bodyPr>
          <a:lstStyle/>
          <a:p>
            <a:endParaRPr sz="1767"/>
          </a:p>
        </p:txBody>
      </p:sp>
      <p:sp>
        <p:nvSpPr>
          <p:cNvPr id="24" name="object 11"/>
          <p:cNvSpPr/>
          <p:nvPr userDrawn="1"/>
        </p:nvSpPr>
        <p:spPr>
          <a:xfrm>
            <a:off x="10082916" y="3966613"/>
            <a:ext cx="49042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 sz="1767"/>
          </a:p>
        </p:txBody>
      </p:sp>
      <p:sp>
        <p:nvSpPr>
          <p:cNvPr id="25" name="object 11"/>
          <p:cNvSpPr/>
          <p:nvPr userDrawn="1"/>
        </p:nvSpPr>
        <p:spPr>
          <a:xfrm>
            <a:off x="10755658" y="3956686"/>
            <a:ext cx="49042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1767"/>
          </a:p>
        </p:txBody>
      </p:sp>
      <p:sp>
        <p:nvSpPr>
          <p:cNvPr id="26" name="object 11"/>
          <p:cNvSpPr/>
          <p:nvPr userDrawn="1"/>
        </p:nvSpPr>
        <p:spPr>
          <a:xfrm>
            <a:off x="11394403" y="3956686"/>
            <a:ext cx="490425" cy="346986"/>
          </a:xfrm>
          <a:custGeom>
            <a:avLst/>
            <a:gdLst/>
            <a:ahLst/>
            <a:cxnLst/>
            <a:rect l="l" t="t" r="r" b="b"/>
            <a:pathLst>
              <a:path w="3043428" h="1088136">
                <a:moveTo>
                  <a:pt x="0" y="1088136"/>
                </a:moveTo>
                <a:lnTo>
                  <a:pt x="3043428" y="1088136"/>
                </a:lnTo>
                <a:lnTo>
                  <a:pt x="304342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1767"/>
          </a:p>
        </p:txBody>
      </p:sp>
      <p:sp>
        <p:nvSpPr>
          <p:cNvPr id="27" name="object 11"/>
          <p:cNvSpPr/>
          <p:nvPr userDrawn="1"/>
        </p:nvSpPr>
        <p:spPr>
          <a:xfrm>
            <a:off x="351475" y="3803635"/>
            <a:ext cx="1096325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8" name="CuadroTexto 27"/>
          <p:cNvSpPr txBox="1"/>
          <p:nvPr userDrawn="1"/>
        </p:nvSpPr>
        <p:spPr>
          <a:xfrm>
            <a:off x="398374" y="3816940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solidFill>
                  <a:schemeClr val="bg1"/>
                </a:solidFill>
              </a:rPr>
              <a:t>4</a:t>
            </a:r>
            <a:endParaRPr lang="es-419" sz="3600" b="1" dirty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 userDrawn="1"/>
        </p:nvSpPr>
        <p:spPr>
          <a:xfrm>
            <a:off x="3460531" y="532663"/>
            <a:ext cx="6234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ESQUEMA DE PRESENTACIÓN </a:t>
            </a:r>
            <a:endParaRPr lang="es-419" sz="28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ángulo 29"/>
          <p:cNvSpPr/>
          <p:nvPr userDrawn="1"/>
        </p:nvSpPr>
        <p:spPr>
          <a:xfrm>
            <a:off x="1607585" y="4807803"/>
            <a:ext cx="13641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4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Las representaciones deben ser por medio de</a:t>
            </a:r>
          </a:p>
          <a:p>
            <a:r>
              <a:rPr lang="es-PA" sz="24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diagramas gráficos, ilustraciones, iconos e imágenes </a:t>
            </a:r>
            <a:endParaRPr lang="es-419" sz="24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object 11"/>
          <p:cNvSpPr/>
          <p:nvPr userDrawn="1"/>
        </p:nvSpPr>
        <p:spPr>
          <a:xfrm>
            <a:off x="349722" y="4870844"/>
            <a:ext cx="1138067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3" name="CuadroTexto 32"/>
          <p:cNvSpPr txBox="1"/>
          <p:nvPr userDrawn="1"/>
        </p:nvSpPr>
        <p:spPr>
          <a:xfrm>
            <a:off x="451306" y="4918674"/>
            <a:ext cx="9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solidFill>
                  <a:schemeClr val="bg1"/>
                </a:solidFill>
              </a:rPr>
              <a:t>5</a:t>
            </a:r>
            <a:endParaRPr lang="es-419" sz="3600" b="1" dirty="0">
              <a:solidFill>
                <a:schemeClr val="bg1"/>
              </a:solidFill>
            </a:endParaRPr>
          </a:p>
        </p:txBody>
      </p:sp>
      <p:pic>
        <p:nvPicPr>
          <p:cNvPr id="34" name="Picture 2" descr="Imagen relacionad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559" y="4680383"/>
            <a:ext cx="1789782" cy="191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86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 userDrawn="1"/>
        </p:nvSpPr>
        <p:spPr>
          <a:xfrm>
            <a:off x="0" y="6324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Barzev Consulting </a:t>
            </a:r>
            <a:endParaRPr lang="es-419" dirty="0"/>
          </a:p>
        </p:txBody>
      </p:sp>
      <p:sp>
        <p:nvSpPr>
          <p:cNvPr id="13" name="object 11"/>
          <p:cNvSpPr/>
          <p:nvPr userDrawn="1"/>
        </p:nvSpPr>
        <p:spPr>
          <a:xfrm>
            <a:off x="0" y="6280666"/>
            <a:ext cx="18288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EBB7D803-CC15-4065-B1CF-43744DBCFB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7400" y="1219200"/>
            <a:ext cx="8229600" cy="4525963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s-PA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Haga clic para agregar </a:t>
            </a:r>
            <a:endParaRPr lang="es-PA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068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1"/>
          <p:cNvSpPr/>
          <p:nvPr userDrawn="1"/>
        </p:nvSpPr>
        <p:spPr>
          <a:xfrm>
            <a:off x="316969" y="3297438"/>
            <a:ext cx="943397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Rectángulo 7"/>
          <p:cNvSpPr/>
          <p:nvPr userDrawn="1"/>
        </p:nvSpPr>
        <p:spPr>
          <a:xfrm>
            <a:off x="1446009" y="3163200"/>
            <a:ext cx="9991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 presentación no se distribuirá a los participantes, lo que se le entregaran serán guías y plantillas dinámicas </a:t>
            </a:r>
            <a:endParaRPr lang="es-419" sz="28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bject 11"/>
          <p:cNvSpPr/>
          <p:nvPr userDrawn="1"/>
        </p:nvSpPr>
        <p:spPr>
          <a:xfrm>
            <a:off x="304800" y="2474708"/>
            <a:ext cx="943397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392877" y="2514112"/>
            <a:ext cx="72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solidFill>
                  <a:schemeClr val="bg1"/>
                </a:solidFill>
              </a:rPr>
              <a:t>7</a:t>
            </a:r>
            <a:endParaRPr lang="es-419" sz="3600" b="1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1446009" y="2547451"/>
            <a:ext cx="9777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 deben respetarse las formas definidas  </a:t>
            </a:r>
            <a:endParaRPr lang="es-419" sz="28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dondear rectángulo de esquina diagonal 11"/>
          <p:cNvSpPr/>
          <p:nvPr userDrawn="1"/>
        </p:nvSpPr>
        <p:spPr>
          <a:xfrm>
            <a:off x="8749739" y="2601105"/>
            <a:ext cx="813584" cy="452593"/>
          </a:xfrm>
          <a:prstGeom prst="round2Diag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Rectángulo 12"/>
          <p:cNvSpPr/>
          <p:nvPr userDrawn="1"/>
        </p:nvSpPr>
        <p:spPr>
          <a:xfrm>
            <a:off x="9750883" y="2601105"/>
            <a:ext cx="667264" cy="4328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Esquina doblada 13"/>
          <p:cNvSpPr/>
          <p:nvPr userDrawn="1"/>
        </p:nvSpPr>
        <p:spPr>
          <a:xfrm>
            <a:off x="7833140" y="2620859"/>
            <a:ext cx="729039" cy="432839"/>
          </a:xfrm>
          <a:prstGeom prst="foldedCorne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424729" y="3297336"/>
            <a:ext cx="72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8</a:t>
            </a:r>
            <a:endParaRPr lang="es-419" sz="3600" b="1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 userDrawn="1"/>
        </p:nvSpPr>
        <p:spPr>
          <a:xfrm>
            <a:off x="1340971" y="781085"/>
            <a:ext cx="10195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b="1" i="1" dirty="0" smtClean="0">
                <a:solidFill>
                  <a:srgbClr val="063E9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Destacar los datos más importantes por medio de imágenes y gráficos sencillos </a:t>
            </a:r>
            <a:endParaRPr lang="es-419" sz="2800" b="1" i="1" dirty="0">
              <a:solidFill>
                <a:srgbClr val="063E9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2888" t="23840" r="48561" b="34375"/>
          <a:stretch/>
        </p:blipFill>
        <p:spPr>
          <a:xfrm>
            <a:off x="4769086" y="1362743"/>
            <a:ext cx="1818303" cy="110802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 rotWithShape="1">
          <a:blip r:embed="rId4"/>
          <a:srcRect l="9340" r="12439"/>
          <a:stretch/>
        </p:blipFill>
        <p:spPr>
          <a:xfrm>
            <a:off x="6886384" y="1417763"/>
            <a:ext cx="1434877" cy="9979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object 11"/>
          <p:cNvSpPr/>
          <p:nvPr userDrawn="1"/>
        </p:nvSpPr>
        <p:spPr>
          <a:xfrm>
            <a:off x="304800" y="882714"/>
            <a:ext cx="943397" cy="685633"/>
          </a:xfrm>
          <a:prstGeom prst="rect">
            <a:avLst/>
          </a:prstGeom>
          <a:solidFill>
            <a:srgbClr val="2BB62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CuadroTexto 19"/>
          <p:cNvSpPr txBox="1"/>
          <p:nvPr userDrawn="1"/>
        </p:nvSpPr>
        <p:spPr>
          <a:xfrm>
            <a:off x="392877" y="922118"/>
            <a:ext cx="72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6</a:t>
            </a:r>
            <a:endParaRPr lang="es-419" sz="3600" b="1" dirty="0">
              <a:solidFill>
                <a:schemeClr val="bg1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 rotWithShape="1">
          <a:blip r:embed="rId5"/>
          <a:srcRect l="15792" t="23449" r="12619" b="25985"/>
          <a:stretch/>
        </p:blipFill>
        <p:spPr>
          <a:xfrm>
            <a:off x="776498" y="4334651"/>
            <a:ext cx="4665036" cy="18525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776" y="4358244"/>
            <a:ext cx="4523624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/>
          <p:cNvSpPr/>
          <p:nvPr userDrawn="1"/>
        </p:nvSpPr>
        <p:spPr>
          <a:xfrm>
            <a:off x="0" y="1600200"/>
            <a:ext cx="12192000" cy="3776789"/>
          </a:xfrm>
          <a:custGeom>
            <a:avLst/>
            <a:gdLst/>
            <a:ahLst/>
            <a:cxnLst/>
            <a:rect l="l" t="t" r="r" b="b"/>
            <a:pathLst>
              <a:path w="5009388" h="6857999">
                <a:moveTo>
                  <a:pt x="5009387" y="0"/>
                </a:moveTo>
                <a:lnTo>
                  <a:pt x="0" y="0"/>
                </a:lnTo>
                <a:lnTo>
                  <a:pt x="0" y="6857999"/>
                </a:lnTo>
                <a:lnTo>
                  <a:pt x="5009387" y="6857999"/>
                </a:lnTo>
                <a:lnTo>
                  <a:pt x="5009387" y="0"/>
                </a:lnTo>
                <a:close/>
              </a:path>
            </a:pathLst>
          </a:custGeom>
          <a:solidFill>
            <a:srgbClr val="13B513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 userDrawn="1"/>
        </p:nvSpPr>
        <p:spPr>
          <a:xfrm>
            <a:off x="3352800" y="1744474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8000" b="1" dirty="0" smtClean="0">
                <a:solidFill>
                  <a:schemeClr val="bg1"/>
                </a:solidFill>
              </a:rPr>
              <a:t>GUIA</a:t>
            </a:r>
            <a:r>
              <a:rPr lang="es-PA" sz="8000" b="1" baseline="0" dirty="0" smtClean="0">
                <a:solidFill>
                  <a:schemeClr val="bg1"/>
                </a:solidFill>
              </a:rPr>
              <a:t> DE USO </a:t>
            </a:r>
            <a:endParaRPr lang="es-419" sz="8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6791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2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358589" y="130176"/>
            <a:ext cx="926352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1" kern="1200">
                <a:solidFill>
                  <a:schemeClr val="bg1"/>
                </a:solidFill>
                <a:latin typeface="Myriad Pro"/>
                <a:ea typeface="+mj-ea"/>
                <a:cs typeface="Myriad Pro"/>
              </a:defRPr>
            </a:lvl1pPr>
          </a:lstStyle>
          <a:p>
            <a:endParaRPr lang="en-US" sz="3600" dirty="0"/>
          </a:p>
        </p:txBody>
      </p:sp>
      <p:sp>
        <p:nvSpPr>
          <p:cNvPr id="11" name="object 9"/>
          <p:cNvSpPr/>
          <p:nvPr userDrawn="1"/>
        </p:nvSpPr>
        <p:spPr>
          <a:xfrm>
            <a:off x="0" y="3081211"/>
            <a:ext cx="12192000" cy="3776789"/>
          </a:xfrm>
          <a:custGeom>
            <a:avLst/>
            <a:gdLst/>
            <a:ahLst/>
            <a:cxnLst/>
            <a:rect l="l" t="t" r="r" b="b"/>
            <a:pathLst>
              <a:path w="5009388" h="6857999">
                <a:moveTo>
                  <a:pt x="5009387" y="0"/>
                </a:moveTo>
                <a:lnTo>
                  <a:pt x="0" y="0"/>
                </a:lnTo>
                <a:lnTo>
                  <a:pt x="0" y="6857999"/>
                </a:lnTo>
                <a:lnTo>
                  <a:pt x="5009387" y="6857999"/>
                </a:lnTo>
                <a:lnTo>
                  <a:pt x="5009387" y="0"/>
                </a:lnTo>
                <a:close/>
              </a:path>
            </a:pathLst>
          </a:custGeom>
          <a:solidFill>
            <a:srgbClr val="13B513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object 2"/>
          <p:cNvSpPr txBox="1"/>
          <p:nvPr userDrawn="1"/>
        </p:nvSpPr>
        <p:spPr>
          <a:xfrm>
            <a:off x="3576520" y="2741739"/>
            <a:ext cx="5038955" cy="5227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92328" algn="ctr">
              <a:lnSpc>
                <a:spcPct val="101725"/>
              </a:lnSpc>
              <a:spcBef>
                <a:spcPts val="320"/>
              </a:spcBef>
            </a:pPr>
            <a:r>
              <a:rPr lang="es-PA" sz="2500" b="1" spc="14" dirty="0" smtClean="0">
                <a:solidFill>
                  <a:schemeClr val="bg1"/>
                </a:solidFill>
                <a:latin typeface="Calibri"/>
                <a:cs typeface="Calibri"/>
              </a:rPr>
              <a:t>CONTACTO</a:t>
            </a:r>
            <a:endParaRPr sz="2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3838860" y="3274359"/>
            <a:ext cx="443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chemeClr val="bg1"/>
                </a:solidFill>
              </a:rPr>
              <a:t>     PA. 507  </a:t>
            </a:r>
            <a:r>
              <a:rPr lang="es-419" b="1" dirty="0">
                <a:solidFill>
                  <a:schemeClr val="bg1"/>
                </a:solidFill>
              </a:rPr>
              <a:t>388-2902  </a:t>
            </a:r>
            <a:r>
              <a:rPr lang="es-419" b="1" dirty="0" smtClean="0">
                <a:solidFill>
                  <a:schemeClr val="bg1"/>
                </a:solidFill>
              </a:rPr>
              <a:t>  </a:t>
            </a:r>
            <a:r>
              <a:rPr lang="es-419" b="1" dirty="0">
                <a:solidFill>
                  <a:schemeClr val="bg1"/>
                </a:solidFill>
              </a:rPr>
              <a:t>507  6487-5728</a:t>
            </a:r>
            <a:r>
              <a:rPr lang="es-PA" b="1" dirty="0">
                <a:solidFill>
                  <a:schemeClr val="bg1"/>
                </a:solidFill>
              </a:rPr>
              <a:t> </a:t>
            </a:r>
            <a:endParaRPr lang="es-419" b="1" dirty="0">
              <a:solidFill>
                <a:schemeClr val="bg1"/>
              </a:solidFill>
            </a:endParaRPr>
          </a:p>
          <a:p>
            <a:pPr algn="ctr"/>
            <a:r>
              <a:rPr lang="es-419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419" dirty="0" smtClean="0">
                <a:solidFill>
                  <a:schemeClr val="bg1"/>
                </a:solidFill>
              </a:rPr>
              <a:t>  </a:t>
            </a:r>
            <a:endParaRPr lang="es-419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 userDrawn="1"/>
        </p:nvSpPr>
        <p:spPr>
          <a:xfrm>
            <a:off x="4558751" y="3844424"/>
            <a:ext cx="40485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419" sz="2000" b="1" dirty="0" smtClean="0">
                <a:solidFill>
                  <a:schemeClr val="bg1"/>
                </a:solidFill>
              </a:rPr>
              <a:t>info@barzevconsulting.com</a:t>
            </a:r>
          </a:p>
          <a:p>
            <a:r>
              <a:rPr lang="es-419" sz="2000" b="1" i="1" u="sng" dirty="0" smtClean="0">
                <a:solidFill>
                  <a:schemeClr val="bg1"/>
                </a:solidFill>
              </a:rPr>
              <a:t>www.barzevconsulting.com</a:t>
            </a:r>
            <a:endParaRPr lang="es-419" sz="2000" b="1" i="1" u="sng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3787349" y="3557038"/>
            <a:ext cx="454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chemeClr val="bg1"/>
                </a:solidFill>
              </a:rPr>
              <a:t>      NI. 505  2255-0705   505  8582-1642</a:t>
            </a:r>
            <a:endParaRPr lang="es-419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Imagen relacionada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37" y="4624207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en relacionada"/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15" y="45826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Resultado de imagen para iconos linkedin blanco"/>
          <p:cNvPicPr>
            <a:picLocks noChangeAspect="1" noChangeArrowheads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41" y="4609066"/>
            <a:ext cx="362375" cy="3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iconos youtube blanco"/>
          <p:cNvPicPr>
            <a:picLocks noChangeAspect="1" noChangeArrowheads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30" y="4623261"/>
            <a:ext cx="35871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 descr="C:\Users\B40\Downloads\EN BLANCO T.png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05" y="4602802"/>
            <a:ext cx="432000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486400"/>
            <a:ext cx="2362200" cy="8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 userDrawn="1"/>
        </p:nvSpPr>
        <p:spPr>
          <a:xfrm>
            <a:off x="76200" y="6457890"/>
            <a:ext cx="2438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A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www.barzevconsulting.com</a:t>
            </a:r>
            <a:r>
              <a:rPr lang="es-PA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s-419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3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FCFA-9429-4BB0-8A85-5C589B27827D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04698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701A-3C26-4035-8734-1859AD9FB42C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50DA-5598-4FE5-9DE9-06B01F0D0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0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 userDrawn="1"/>
        </p:nvSpPr>
        <p:spPr>
          <a:xfrm>
            <a:off x="0" y="6324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Barzev Consulting </a:t>
            </a:r>
            <a:endParaRPr lang="es-419" dirty="0"/>
          </a:p>
        </p:txBody>
      </p:sp>
      <p:sp>
        <p:nvSpPr>
          <p:cNvPr id="13" name="object 11"/>
          <p:cNvSpPr/>
          <p:nvPr userDrawn="1"/>
        </p:nvSpPr>
        <p:spPr>
          <a:xfrm>
            <a:off x="0" y="6280666"/>
            <a:ext cx="18288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EBB7D803-CC15-4065-B1CF-43744DBCFB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7400" y="1219200"/>
            <a:ext cx="8229600" cy="4525963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s-PA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Haga clic para agregar </a:t>
            </a:r>
            <a:endParaRPr lang="es-PA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85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 userDrawn="1"/>
        </p:nvSpPr>
        <p:spPr>
          <a:xfrm>
            <a:off x="0" y="6324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Barzev Consulting </a:t>
            </a:r>
            <a:endParaRPr lang="es-419" dirty="0"/>
          </a:p>
        </p:txBody>
      </p:sp>
      <p:sp>
        <p:nvSpPr>
          <p:cNvPr id="13" name="object 11"/>
          <p:cNvSpPr/>
          <p:nvPr userDrawn="1"/>
        </p:nvSpPr>
        <p:spPr>
          <a:xfrm>
            <a:off x="0" y="6280666"/>
            <a:ext cx="1828800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240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EBB7D803-CC15-4065-B1CF-43744DBCFB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7400" y="1219200"/>
            <a:ext cx="8229600" cy="4525963"/>
          </a:xfrm>
        </p:spPr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es-PA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Haga clic para agregar </a:t>
            </a:r>
            <a:endParaRPr lang="es-PA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41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4BA58-1CFB-450C-ABEC-5EAED1A5CB15}" type="datetimeFigureOut">
              <a:rPr lang="es-ES_tradnl" smtClean="0"/>
              <a:t>04/06/2018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AEC4-73DB-4112-9941-4AD6B785B7E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036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687" r:id="rId4"/>
    <p:sldLayoutId id="2147483717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7402214" y="-12740"/>
            <a:ext cx="4789786" cy="6832640"/>
          </a:xfrm>
          <a:prstGeom prst="rect">
            <a:avLst/>
          </a:prstGeom>
          <a:solidFill>
            <a:srgbClr val="73121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401569" y="0"/>
            <a:ext cx="4791076" cy="338816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-12740"/>
            <a:ext cx="7402214" cy="683264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ctr"/>
            <a:endParaRPr lang="es-E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E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E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PLANES DE NEGOCIOS AMBIENTALES:</a:t>
            </a:r>
          </a:p>
          <a:p>
            <a:pPr algn="ctr"/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Rentabilizando la Conservación</a:t>
            </a:r>
          </a:p>
          <a:p>
            <a:pPr algn="ctr"/>
            <a:endParaRPr lang="es-E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E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E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E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E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ES" b="1" i="1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www.barzevconsulting.com</a:t>
            </a:r>
            <a:r>
              <a:rPr lang="es-ES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s-ES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07" y="4724400"/>
            <a:ext cx="2362200" cy="8509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38200"/>
            <a:ext cx="1146243" cy="9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2: Propuesta de Valor con solución para posibles beneficiarios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2258" r="14362"/>
          <a:stretch/>
        </p:blipFill>
        <p:spPr bwMode="auto">
          <a:xfrm>
            <a:off x="152400" y="2517807"/>
            <a:ext cx="2399171" cy="2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62200"/>
            <a:ext cx="3657600" cy="27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8"/>
          <p:cNvSpPr/>
          <p:nvPr/>
        </p:nvSpPr>
        <p:spPr>
          <a:xfrm>
            <a:off x="2971800" y="3276600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2" name="Picture 8" descr="Resultado de imagen para ReducciÃ³n de cos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72222"/>
            <a:ext cx="3177864" cy="29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 derecha 12"/>
          <p:cNvSpPr/>
          <p:nvPr/>
        </p:nvSpPr>
        <p:spPr>
          <a:xfrm>
            <a:off x="8153400" y="3322535"/>
            <a:ext cx="762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" name="CuadroTexto 9"/>
          <p:cNvSpPr txBox="1"/>
          <p:nvPr/>
        </p:nvSpPr>
        <p:spPr>
          <a:xfrm>
            <a:off x="0" y="136490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 smtClean="0">
                <a:solidFill>
                  <a:srgbClr val="0070C0"/>
                </a:solidFill>
              </a:rPr>
              <a:t>Idea como enfrentar el Problema Ambiental</a:t>
            </a:r>
            <a:endParaRPr lang="es-PA" sz="2400" b="1" dirty="0">
              <a:solidFill>
                <a:srgbClr val="0070C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91000" y="135872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 smtClean="0">
                <a:solidFill>
                  <a:srgbClr val="0070C0"/>
                </a:solidFill>
              </a:rPr>
              <a:t>Propuesta de Solución</a:t>
            </a:r>
            <a:endParaRPr lang="es-PA" sz="2400" b="1" dirty="0">
              <a:solidFill>
                <a:srgbClr val="0070C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007164" y="1387870"/>
            <a:ext cx="318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 smtClean="0">
                <a:solidFill>
                  <a:srgbClr val="0070C0"/>
                </a:solidFill>
              </a:rPr>
              <a:t>Resultados Esperado</a:t>
            </a:r>
            <a:endParaRPr lang="es-P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3</a:t>
            </a:r>
            <a:r>
              <a:rPr lang="es-419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Replantear uso de Recursos físicos, humanos y financieros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68" name="Picture 4" descr="Resultado de imagen para procesos mÃ¡s eficien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348" r="8824"/>
          <a:stretch/>
        </p:blipFill>
        <p:spPr bwMode="auto">
          <a:xfrm>
            <a:off x="2438400" y="1143000"/>
            <a:ext cx="766736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/>
              <a:t>Paso 4: Desarrollar vías de acceso </a:t>
            </a:r>
            <a:r>
              <a:rPr lang="es-419" sz="2400" b="1" i="1" dirty="0" smtClean="0"/>
              <a:t>a los posibles </a:t>
            </a:r>
            <a:r>
              <a:rPr lang="es-419" sz="2400" b="1" i="1" dirty="0" smtClean="0"/>
              <a:t>beneficiarios </a:t>
            </a:r>
            <a:r>
              <a:rPr lang="es-419" sz="2400" b="1" i="1" dirty="0" smtClean="0"/>
              <a:t>(</a:t>
            </a:r>
            <a:r>
              <a:rPr lang="es-419" sz="2400" b="1" i="1" u="sng" dirty="0" smtClean="0"/>
              <a:t>Análisis </a:t>
            </a:r>
            <a:r>
              <a:rPr lang="es-419" sz="2400" b="1" i="1" u="sng" dirty="0" smtClean="0"/>
              <a:t>del </a:t>
            </a:r>
            <a:r>
              <a:rPr lang="es-419" sz="2400" b="1" i="1" u="sng" dirty="0" smtClean="0"/>
              <a:t>Mercado</a:t>
            </a:r>
            <a:r>
              <a:rPr lang="es-419" sz="2400" b="1" i="1" dirty="0" smtClean="0"/>
              <a:t>)</a:t>
            </a:r>
            <a:endParaRPr lang="es-419" sz="2400" b="1" i="1" dirty="0"/>
          </a:p>
        </p:txBody>
      </p:sp>
      <p:pic>
        <p:nvPicPr>
          <p:cNvPr id="2150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8839200" cy="48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5: Análisis de Costos versus Beneficios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458" name="Picture 2" descr="Resultado de imagen para analisis costo-benef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5791200" cy="43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biodigestor beneficio de cafÃ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13" y="1575117"/>
            <a:ext cx="4968604" cy="18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iodigestor beneficio de cafÃ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40" y="3886418"/>
            <a:ext cx="2330498" cy="18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84665" y="1800225"/>
            <a:ext cx="49827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PA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Producción </a:t>
            </a:r>
            <a:r>
              <a:rPr lang="es-PA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de pulpa (cáscaras de los granos de café</a:t>
            </a:r>
            <a:r>
              <a:rPr lang="es-PA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457200" indent="-457200">
              <a:buAutoNum type="arabicPeriod"/>
            </a:pPr>
            <a:endParaRPr lang="es-PA" sz="2400" b="1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s-PA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Producción </a:t>
            </a:r>
            <a:r>
              <a:rPr lang="es-PA" sz="2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de aguas mieles (por despulpe del café</a:t>
            </a:r>
            <a:r>
              <a:rPr lang="es-PA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457200" indent="-457200">
              <a:buFontTx/>
              <a:buAutoNum type="arabicPeriod"/>
            </a:pPr>
            <a:endParaRPr lang="es-PA" sz="24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s-PA" sz="2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Producción de gases con efecto invernadero (por fermentación de la materia orgánica</a:t>
            </a:r>
            <a:r>
              <a:rPr lang="es-PA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es-PA" sz="24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" b="3266"/>
          <a:stretch/>
        </p:blipFill>
        <p:spPr bwMode="auto">
          <a:xfrm>
            <a:off x="6106114" y="3886418"/>
            <a:ext cx="2388148" cy="18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0" y="0"/>
            <a:ext cx="12192000" cy="1150918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Desechos del </a:t>
            </a:r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Beneficio de Café</a:t>
            </a:r>
          </a:p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Paso1: Identificación</a:t>
            </a:r>
            <a:r>
              <a:rPr lang="es-PA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del Problema Ambiental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biodigestor beneficio de cafÃ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89" y="1057608"/>
            <a:ext cx="3075811" cy="183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89440" y="1459145"/>
            <a:ext cx="58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1. Producción de lombricompost</a:t>
            </a: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9440" y="2996039"/>
            <a:ext cx="585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>
                <a:solidFill>
                  <a:srgbClr val="008000"/>
                </a:solidFill>
                <a:latin typeface="Cambria" panose="02040503050406030204" pitchFamily="18" charset="0"/>
              </a:rPr>
              <a:t>2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. Producción de biogás y/o electricidad</a:t>
            </a: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9440" y="4786739"/>
            <a:ext cx="585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3.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Reducción de emisiones de Gases con Efecto Invernadero. </a:t>
            </a: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pic>
        <p:nvPicPr>
          <p:cNvPr id="2056" name="Picture 8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89" y="4951770"/>
            <a:ext cx="3050868" cy="16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2: Propuesa de Valor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Resultado de imagen para biodige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07" y="3048000"/>
            <a:ext cx="30289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Abono orgánico y Agricultura orgánica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386" name="Picture 2" descr="Resultado de imagen para abono orgÃ¡n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7177088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Bio-gas para uso doméstico</a:t>
            </a:r>
          </a:p>
        </p:txBody>
      </p:sp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2"/>
          <a:stretch/>
        </p:blipFill>
        <p:spPr bwMode="auto">
          <a:xfrm>
            <a:off x="2057400" y="838201"/>
            <a:ext cx="9067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biogas y electric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1030251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Producción de electricidad con Bio-gas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Reducción de la Huella de Carbono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023430"/>
              </p:ext>
            </p:extLst>
          </p:nvPr>
        </p:nvGraphicFramePr>
        <p:xfrm>
          <a:off x="457200" y="1066800"/>
          <a:ext cx="1097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19200"/>
            <a:ext cx="2733675" cy="198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"/>
            <a:ext cx="12192000" cy="11429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I. PERCEPCIÓN </a:t>
            </a:r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GENERAL:</a:t>
            </a:r>
          </a:p>
          <a:p>
            <a:pPr algn="ctr"/>
            <a:r>
              <a:rPr lang="es-419" sz="24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Impactos Ambientales </a:t>
            </a:r>
            <a:r>
              <a:rPr lang="es-419" sz="24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s-419" sz="24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Daños y Pérdidas Económicas Irreversibles</a:t>
            </a:r>
            <a:endParaRPr lang="es-419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Resultado de imagen para Desastres ambien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4776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Desastres ambient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21930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Desastres ambient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73" y="1752600"/>
            <a:ext cx="2814646" cy="18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Desastres ambient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85" y="4090840"/>
            <a:ext cx="2883841" cy="21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Desastres ambienta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34" y="4211581"/>
            <a:ext cx="2654564" cy="206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para Desastres ambient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63333"/>
            <a:ext cx="3987800" cy="243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Desastres ambienta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48" y="1843286"/>
            <a:ext cx="3212874" cy="17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89440" y="1459145"/>
            <a:ext cx="1090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Producción de lombricompost: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- Mercado Agrícola</a:t>
            </a:r>
            <a:endParaRPr lang="es-PA" sz="28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97390" y="2458598"/>
            <a:ext cx="112374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2a.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Producción de biogás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 y/o 	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- Mercado Doméstico –</a:t>
            </a:r>
          </a:p>
          <a:p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					   Cocinar con </a:t>
            </a:r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Gas</a:t>
            </a:r>
          </a:p>
          <a:p>
            <a:endParaRPr lang="es-PA" sz="2800" b="1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2b. Producción de electricidad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:	</a:t>
            </a:r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- Merado Doméstico/ </a:t>
            </a:r>
          </a:p>
          <a:p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					   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Industrial </a:t>
            </a:r>
            <a:endParaRPr lang="es-PA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97390" y="5181600"/>
            <a:ext cx="11021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3.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Reducción de emisión de gases: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	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Créditos de Carbono </a:t>
            </a:r>
          </a:p>
          <a:p>
            <a:r>
              <a:rPr lang="es-PA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					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en Mercados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 </a:t>
            </a:r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Voluntarios</a:t>
            </a:r>
            <a:endParaRPr lang="es-PA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3: Posibles Mercados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sultado de imagen para mano de o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15" y="4379069"/>
            <a:ext cx="1909546" cy="1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4: Inversiones y re-asignación de recursos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472980"/>
            <a:ext cx="2971800" cy="22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298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curvada hacia abajo 3"/>
          <p:cNvSpPr/>
          <p:nvPr/>
        </p:nvSpPr>
        <p:spPr>
          <a:xfrm rot="19157943">
            <a:off x="5755925" y="3156268"/>
            <a:ext cx="2703673" cy="5815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lecha curvada hacia abajo 9"/>
          <p:cNvSpPr/>
          <p:nvPr/>
        </p:nvSpPr>
        <p:spPr>
          <a:xfrm rot="13474984" flipV="1">
            <a:off x="3270109" y="3150089"/>
            <a:ext cx="2554982" cy="63723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31152" y="4592358"/>
            <a:ext cx="6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9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$</a:t>
            </a:r>
            <a:endParaRPr lang="en-US" sz="9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89440" y="2512340"/>
            <a:ext cx="7376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Bienes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o servicios a comercializar</a:t>
            </a: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9440" y="3619286"/>
            <a:ext cx="58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Ingresos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menos Costos</a:t>
            </a: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9440" y="4786739"/>
            <a:ext cx="58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Diversificación </a:t>
            </a:r>
            <a:r>
              <a:rPr lang="es-PA" sz="2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de los Ingresos</a:t>
            </a: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5: Análisis Costo-Beneficio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105785" y="1520533"/>
            <a:ext cx="398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8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Aspectos a Considerar:</a:t>
            </a:r>
            <a:endParaRPr lang="es-PA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9500" y="1727200"/>
            <a:ext cx="4064000" cy="42926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800" b="1" u="sng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Negocio Tradicional</a:t>
            </a:r>
            <a:r>
              <a:rPr lang="es-PA" sz="2800" b="1" u="sng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algn="ctr"/>
            <a:endParaRPr lang="es-PA" sz="2800" b="1" u="sng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s-PA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</a:t>
            </a:r>
            <a:r>
              <a:rPr lang="es-PA" sz="28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Producción </a:t>
            </a:r>
            <a:r>
              <a:rPr lang="es-PA" sz="28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de Café</a:t>
            </a:r>
            <a:endParaRPr lang="es-PA" sz="28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477000" y="1727200"/>
            <a:ext cx="4419600" cy="4292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800" b="1" u="sng" dirty="0" smtClean="0">
                <a:solidFill>
                  <a:srgbClr val="008000"/>
                </a:solidFill>
                <a:latin typeface="Cambria" panose="02040503050406030204" pitchFamily="18" charset="0"/>
              </a:rPr>
              <a:t>Negocio </a:t>
            </a:r>
            <a:r>
              <a:rPr lang="es-PA" sz="2800" b="1" u="sng" dirty="0" smtClean="0">
                <a:solidFill>
                  <a:srgbClr val="008000"/>
                </a:solidFill>
                <a:latin typeface="Cambria" panose="02040503050406030204" pitchFamily="18" charset="0"/>
              </a:rPr>
              <a:t>Ambiental:</a:t>
            </a:r>
          </a:p>
          <a:p>
            <a:pPr algn="ctr"/>
            <a:endParaRPr lang="es-PA" sz="2800" b="1" u="sng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s-PA" sz="28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Lombricompost</a:t>
            </a:r>
          </a:p>
          <a:p>
            <a:pPr marL="342900" indent="-342900">
              <a:buFontTx/>
              <a:buChar char="-"/>
            </a:pPr>
            <a:r>
              <a:rPr lang="es-PA" sz="28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Biogás y/o Electricidad</a:t>
            </a:r>
          </a:p>
          <a:p>
            <a:pPr marL="342900" indent="-342900">
              <a:buFontTx/>
              <a:buChar char="-"/>
            </a:pPr>
            <a:r>
              <a:rPr lang="es-PA" sz="28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Créditos de Carbono</a:t>
            </a:r>
          </a:p>
          <a:p>
            <a:pPr marL="342900" indent="-342900" algn="ctr">
              <a:buFontTx/>
              <a:buChar char="-"/>
            </a:pPr>
            <a:endParaRPr lang="es-PA" sz="2800" b="1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Bienes o Servicios a Comercializar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ruz 5"/>
          <p:cNvSpPr/>
          <p:nvPr/>
        </p:nvSpPr>
        <p:spPr>
          <a:xfrm>
            <a:off x="5486400" y="3581400"/>
            <a:ext cx="609600" cy="6858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43000" y="1663700"/>
            <a:ext cx="4064000" cy="473710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800" b="1" u="sng" dirty="0" smtClean="0">
                <a:solidFill>
                  <a:srgbClr val="008000"/>
                </a:solidFill>
                <a:latin typeface="Cambria" panose="02040503050406030204" pitchFamily="18" charset="0"/>
              </a:rPr>
              <a:t>Ingresos</a:t>
            </a:r>
            <a:r>
              <a:rPr lang="es-PA" sz="2800" b="1" u="sng" dirty="0" smtClean="0">
                <a:solidFill>
                  <a:srgbClr val="008000"/>
                </a:solidFill>
                <a:latin typeface="Cambria" panose="02040503050406030204" pitchFamily="18" charset="0"/>
              </a:rPr>
              <a:t>:</a:t>
            </a:r>
          </a:p>
          <a:p>
            <a:pPr algn="ctr"/>
            <a:endParaRPr lang="es-PA" sz="2800" b="1" u="sng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s-PA" sz="2800" dirty="0">
                <a:solidFill>
                  <a:srgbClr val="008000"/>
                </a:solidFill>
                <a:latin typeface="Cambria" panose="02040503050406030204" pitchFamily="18" charset="0"/>
              </a:rPr>
              <a:t>Lombricompost</a:t>
            </a:r>
          </a:p>
          <a:p>
            <a:pPr marL="342900" indent="-342900">
              <a:buFontTx/>
              <a:buChar char="-"/>
            </a:pPr>
            <a:r>
              <a:rPr lang="es-PA" sz="2800" dirty="0">
                <a:solidFill>
                  <a:srgbClr val="008000"/>
                </a:solidFill>
                <a:latin typeface="Cambria" panose="02040503050406030204" pitchFamily="18" charset="0"/>
              </a:rPr>
              <a:t>Biogás y/o Electricidad</a:t>
            </a:r>
          </a:p>
          <a:p>
            <a:pPr marL="342900" indent="-342900">
              <a:buFontTx/>
              <a:buChar char="-"/>
            </a:pPr>
            <a:r>
              <a:rPr lang="es-PA" sz="2800" dirty="0">
                <a:solidFill>
                  <a:srgbClr val="008000"/>
                </a:solidFill>
                <a:latin typeface="Cambria" panose="02040503050406030204" pitchFamily="18" charset="0"/>
              </a:rPr>
              <a:t>Créditos de </a:t>
            </a:r>
            <a:r>
              <a:rPr lang="es-PA" sz="28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Carbono</a:t>
            </a:r>
            <a:endParaRPr lang="es-PA" sz="2800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19700" y="3263900"/>
            <a:ext cx="3530600" cy="3136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800" b="1" u="sng" dirty="0" smtClean="0">
                <a:solidFill>
                  <a:srgbClr val="FF0000"/>
                </a:solidFill>
                <a:latin typeface="Cambria" panose="02040503050406030204" pitchFamily="18" charset="0"/>
              </a:rPr>
              <a:t>Costos</a:t>
            </a:r>
            <a:r>
              <a:rPr lang="es-PA" sz="2800" b="1" u="sng" dirty="0" smtClean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</a:p>
          <a:p>
            <a:pPr algn="ctr"/>
            <a:endParaRPr lang="es-PA" sz="2800" b="1" u="sng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s-PA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Producción</a:t>
            </a:r>
          </a:p>
          <a:p>
            <a:pPr marL="342900" indent="-342900">
              <a:buFontTx/>
              <a:buChar char="-"/>
            </a:pPr>
            <a:r>
              <a:rPr lang="es-PA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Almacenamiento</a:t>
            </a:r>
          </a:p>
          <a:p>
            <a:pPr marL="342900" indent="-342900">
              <a:buFontTx/>
              <a:buChar char="-"/>
            </a:pPr>
            <a:r>
              <a:rPr lang="es-PA" sz="2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Comercialización</a:t>
            </a:r>
          </a:p>
          <a:p>
            <a:pPr marL="342900" indent="-342900" algn="ctr">
              <a:buFontTx/>
              <a:buChar char="-"/>
            </a:pPr>
            <a:endParaRPr lang="es-P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Cerrar llave 4"/>
          <p:cNvSpPr/>
          <p:nvPr/>
        </p:nvSpPr>
        <p:spPr>
          <a:xfrm>
            <a:off x="8763000" y="1663700"/>
            <a:ext cx="622300" cy="1600200"/>
          </a:xfrm>
          <a:prstGeom prst="rightBrace">
            <a:avLst>
              <a:gd name="adj1" fmla="val 8333"/>
              <a:gd name="adj2" fmla="val 48413"/>
            </a:avLst>
          </a:prstGeom>
          <a:solidFill>
            <a:schemeClr val="tx2">
              <a:lumMod val="40000"/>
              <a:lumOff val="60000"/>
              <a:alpha val="69000"/>
            </a:schemeClr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6" name="CuadroTexto 5"/>
          <p:cNvSpPr txBox="1"/>
          <p:nvPr/>
        </p:nvSpPr>
        <p:spPr>
          <a:xfrm>
            <a:off x="9525000" y="220219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Ganancias</a:t>
            </a:r>
            <a:endParaRPr lang="es-PA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Ganancias de los Negocios Ambientales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219700" y="1663700"/>
            <a:ext cx="3530600" cy="160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2514600" y="978897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INGRSOS</a:t>
            </a:r>
            <a:r>
              <a:rPr lang="es-P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s-P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COSTOS</a:t>
            </a:r>
            <a:r>
              <a:rPr lang="es-PA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s-PA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GANANCIAS</a:t>
            </a:r>
            <a:endParaRPr lang="en-US" sz="2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523690"/>
              </p:ext>
            </p:extLst>
          </p:nvPr>
        </p:nvGraphicFramePr>
        <p:xfrm>
          <a:off x="609600" y="1143000"/>
          <a:ext cx="10668000" cy="448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Diversificación de los Ingresos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458200" y="1524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Corto Plazo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552179"/>
              </p:ext>
            </p:extLst>
          </p:nvPr>
        </p:nvGraphicFramePr>
        <p:xfrm>
          <a:off x="1066800" y="1219200"/>
          <a:ext cx="9906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Variación de los Ingresos Totales por Período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Sistema Productivo Integral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338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04862"/>
            <a:ext cx="3962401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04862"/>
            <a:ext cx="39624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71926"/>
            <a:ext cx="4191000" cy="27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energÃ­a comerc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2" y="2514600"/>
            <a:ext cx="3660775" cy="24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pequeÃ±as turbinas eÃ³li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952626"/>
            <a:ext cx="3486151" cy="20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micro central hidroelÃ©ctr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57" y="976439"/>
            <a:ext cx="3082852" cy="20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paneles sola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4" y="4004588"/>
            <a:ext cx="3159126" cy="24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56" y="4267200"/>
            <a:ext cx="3090817" cy="23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330737" y="202266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ALTERNATIVAS</a:t>
            </a:r>
            <a:endParaRPr lang="es-PA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65612" y="5032283"/>
            <a:ext cx="3708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Alternativas a la Energía </a:t>
            </a:r>
            <a:r>
              <a:rPr lang="es-PA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Comercial</a:t>
            </a:r>
            <a:endParaRPr lang="es-PA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571" y="3048000"/>
            <a:ext cx="3708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Eólica</a:t>
            </a:r>
          </a:p>
          <a:p>
            <a:pPr algn="ctr"/>
            <a:r>
              <a:rPr lang="es-PA" sz="24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Fotovoltaica</a:t>
            </a:r>
            <a:endParaRPr lang="es-PA" sz="2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198116" y="3124200"/>
            <a:ext cx="3708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Micro-centrales</a:t>
            </a:r>
          </a:p>
          <a:p>
            <a:pPr algn="ctr"/>
            <a:r>
              <a:rPr lang="es-PA" sz="24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Biodigestores</a:t>
            </a:r>
            <a:endParaRPr lang="es-PA" sz="2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0" y="0"/>
            <a:ext cx="12192000" cy="664436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</a:t>
            </a:r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Uso de Energía Renovable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37265" y="1134835"/>
            <a:ext cx="2111829" cy="52659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s-PA" sz="28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lvl="1" algn="ctr"/>
            <a:endParaRPr lang="es-PA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lvl="1" algn="ctr"/>
            <a:endParaRPr lang="es-PA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63120" y="3228975"/>
            <a:ext cx="2074950" cy="31718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36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errar llave 6"/>
          <p:cNvSpPr/>
          <p:nvPr/>
        </p:nvSpPr>
        <p:spPr>
          <a:xfrm>
            <a:off x="4528545" y="1134835"/>
            <a:ext cx="1314450" cy="2085975"/>
          </a:xfrm>
          <a:prstGeom prst="rightBrac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>
              <a:solidFill>
                <a:srgbClr val="0070C0"/>
              </a:solidFill>
            </a:endParaRPr>
          </a:p>
        </p:txBody>
      </p:sp>
      <p:sp>
        <p:nvSpPr>
          <p:cNvPr id="9" name="Cerrar llave 8"/>
          <p:cNvSpPr/>
          <p:nvPr/>
        </p:nvSpPr>
        <p:spPr>
          <a:xfrm>
            <a:off x="4549094" y="3252787"/>
            <a:ext cx="1314450" cy="3116036"/>
          </a:xfrm>
          <a:prstGeom prst="rightBrac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>
              <a:solidFill>
                <a:srgbClr val="0070C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339794" y="1823879"/>
            <a:ext cx="5090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rgbClr val="00B050"/>
                </a:solidFill>
              </a:rPr>
              <a:t>Energía Alternativa</a:t>
            </a:r>
            <a:endParaRPr lang="es-PA" sz="3200" b="1" dirty="0">
              <a:solidFill>
                <a:srgbClr val="00B05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339794" y="4488839"/>
            <a:ext cx="5090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rgbClr val="0070C0"/>
                </a:solidFill>
              </a:rPr>
              <a:t>Energía Comercial</a:t>
            </a:r>
            <a:endParaRPr lang="es-PA" sz="3200" b="1" dirty="0">
              <a:solidFill>
                <a:srgbClr val="0070C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0" y="0"/>
            <a:ext cx="12192000" cy="664436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Completar demanda o Autosuficienica energética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Desastres ambien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61" y="762000"/>
            <a:ext cx="8154278" cy="56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Sin embargo, también se pueden </a:t>
            </a:r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identificar OPORTUNIDADES DE NEGOCIOS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1832" y="1015092"/>
            <a:ext cx="3818165" cy="526596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PRECIO DE MERCADO</a:t>
            </a:r>
            <a:endParaRPr lang="es-PA" sz="28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lvl="1" algn="ctr"/>
            <a:endParaRPr lang="es-PA" sz="36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0" lvl="1" algn="ctr"/>
            <a:r>
              <a:rPr lang="es-PA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Monto que paga el mercado por unidad de energía ($/KWh)</a:t>
            </a:r>
            <a:endParaRPr lang="es-PA" sz="2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lvl="1" algn="ctr"/>
            <a:endParaRPr lang="es-PA" sz="28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lvl="1" algn="ctr"/>
            <a:endParaRPr lang="es-PA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lvl="1" algn="ctr"/>
            <a:endParaRPr lang="es-PA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239000" y="1828800"/>
            <a:ext cx="3736521" cy="445225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COSTOS DE PRODUCCIÓN DE ALTERANTIVA</a:t>
            </a:r>
          </a:p>
          <a:p>
            <a:pPr algn="ctr"/>
            <a:endParaRPr lang="es-PA" sz="2800" b="1" dirty="0" smtClean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algn="ctr"/>
            <a:r>
              <a:rPr lang="es-PA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Monto mínimo a vender por unidad de energía ($/</a:t>
            </a:r>
            <a:r>
              <a:rPr lang="es-PA" sz="2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KWh</a:t>
            </a:r>
            <a:r>
              <a:rPr lang="es-PA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  <a:endParaRPr lang="es-PA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Igual que 9"/>
          <p:cNvSpPr/>
          <p:nvPr/>
        </p:nvSpPr>
        <p:spPr>
          <a:xfrm>
            <a:off x="5793242" y="346709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11" name="Cheurón 10"/>
          <p:cNvSpPr/>
          <p:nvPr/>
        </p:nvSpPr>
        <p:spPr>
          <a:xfrm>
            <a:off x="5926592" y="2430017"/>
            <a:ext cx="723900" cy="8275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664436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Competitividad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70189" y="112383"/>
            <a:ext cx="988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COSTO DE OPORTUNIDAD</a:t>
            </a:r>
            <a:endParaRPr lang="es-PA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Gráfic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907721"/>
              </p:ext>
            </p:extLst>
          </p:nvPr>
        </p:nvGraphicFramePr>
        <p:xfrm>
          <a:off x="1676400" y="914400"/>
          <a:ext cx="9094561" cy="512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0"/>
            <a:ext cx="12192000" cy="664436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Costo de Oportunidad de la Tecnología Seleccionada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251" t="17037" r="3125" b="8148"/>
          <a:stretch/>
        </p:blipFill>
        <p:spPr>
          <a:xfrm>
            <a:off x="152400" y="762000"/>
            <a:ext cx="7435158" cy="3429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Ejemplo: </a:t>
            </a:r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Desalinización Solar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819400" y="1752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Batipa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5" y="4343400"/>
            <a:ext cx="3861408" cy="1981199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7563495" y="990600"/>
            <a:ext cx="46285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Suministro de agua en zonas con estrés hídrico.</a:t>
            </a: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Sitios aislados sin acceso o con acceso limitado a la electricidad.</a:t>
            </a: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Agua del mar o pozos con agua salobre.</a:t>
            </a: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Alta eficiencia energética y económica.</a:t>
            </a: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Eficiencia ambiental y económica frente otras alternativas. </a:t>
            </a: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Ahorros significativos en la facture energética.</a:t>
            </a:r>
          </a:p>
          <a:p>
            <a:pPr marL="285750" indent="-285750">
              <a:buFontTx/>
              <a:buChar char="-"/>
            </a:pPr>
            <a:endParaRPr lang="es-PA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age 6"/>
          <p:cNvPicPr/>
          <p:nvPr/>
        </p:nvPicPr>
        <p:blipFill rotWithShape="1">
          <a:blip r:embed="rId4"/>
          <a:srcRect l="973" t="3192" r="1324" b="2905"/>
          <a:stretch/>
        </p:blipFill>
        <p:spPr>
          <a:xfrm>
            <a:off x="4191000" y="4343400"/>
            <a:ext cx="7772400" cy="2362200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3988943" y="2590800"/>
            <a:ext cx="2869059" cy="1143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Palmas de aceite, agricultura ganadería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600" dirty="0"/>
          </a:p>
        </p:txBody>
      </p:sp>
      <p:sp>
        <p:nvSpPr>
          <p:cNvPr id="13" name="Elipse 12"/>
          <p:cNvSpPr/>
          <p:nvPr/>
        </p:nvSpPr>
        <p:spPr>
          <a:xfrm>
            <a:off x="2438400" y="3446249"/>
            <a:ext cx="1828800" cy="66855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600" dirty="0" smtClean="0">
                <a:solidFill>
                  <a:srgbClr val="FF0000"/>
                </a:solidFill>
              </a:rPr>
              <a:t>Turismo/ Hoteles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15" y="5216085"/>
            <a:ext cx="1638212" cy="1537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3" y="773698"/>
            <a:ext cx="2961083" cy="2215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7905" y="3277093"/>
            <a:ext cx="5675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PA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Suministro de agua de superficie o de pozos.</a:t>
            </a:r>
          </a:p>
          <a:p>
            <a:pPr marL="285750" indent="-285750">
              <a:buFontTx/>
              <a:buChar char="-"/>
            </a:pPr>
            <a:r>
              <a:rPr lang="es-PA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Sitios aislados sin acceso o con acceso limitado a la electricidad.    </a:t>
            </a:r>
          </a:p>
          <a:p>
            <a:pPr marL="285750" indent="-285750">
              <a:buFontTx/>
              <a:buChar char="-"/>
            </a:pPr>
            <a:r>
              <a:rPr lang="es-PA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Ahorros significativos en la factura energética.</a:t>
            </a:r>
          </a:p>
          <a:p>
            <a:pPr marL="285750" indent="-285750">
              <a:buFontTx/>
              <a:buChar char="-"/>
            </a:pPr>
            <a:r>
              <a:rPr lang="es-PA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Alta eficiencia energética y económica. </a:t>
            </a:r>
          </a:p>
          <a:p>
            <a:pPr marL="285750" indent="-285750">
              <a:buFontTx/>
              <a:buChar char="-"/>
            </a:pPr>
            <a:r>
              <a:rPr lang="es-PA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Menor presión ambiental.</a:t>
            </a:r>
            <a:endParaRPr lang="en-US" sz="200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79035" y="6384232"/>
            <a:ext cx="6812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Tecnología duradera y automática, funcionamiento sin baterías</a:t>
            </a:r>
            <a:endParaRPr lang="es-P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Ejemplo: </a:t>
            </a:r>
            <a:r>
              <a:rPr lang="es-419" sz="2000" b="1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Bombeo Solar</a:t>
            </a:r>
            <a:endParaRPr lang="es-419" sz="2000" b="1" i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794" y="609599"/>
            <a:ext cx="6355784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Tratamiento de Desechos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6" name="Picture 4" descr="Resultado de imagen para tratamiento de desech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7924800" cy="52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3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Tratamiento de Aguas Residuales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2" name="Picture 4" descr="Resultado de imagen para tratamiento de aguas residu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85874"/>
            <a:ext cx="8244758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45719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Reciclaje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4" name="Picture 4" descr="Resultado de imagen para reutilizaciÃ³n de desech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0" y="2359567"/>
            <a:ext cx="3699930" cy="24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reutilizaciÃ³n de desech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3" y="1024075"/>
            <a:ext cx="3349625" cy="22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reutilizaciÃ³n de desech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52" y="1318955"/>
            <a:ext cx="3806825" cy="25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para reutilizaciÃ³n de desech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4924" y="3882238"/>
            <a:ext cx="3462152" cy="25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Eco-Turismo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362" name="Picture 2" descr="Resultado de imagen para ecotur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4458"/>
            <a:ext cx="5486400" cy="251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n para ecoturis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67614"/>
            <a:ext cx="4469129" cy="251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n para ecoturis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3949"/>
            <a:ext cx="708279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60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36007483"/>
              </p:ext>
            </p:extLst>
          </p:nvPr>
        </p:nvGraphicFramePr>
        <p:xfrm>
          <a:off x="76200" y="1219200"/>
          <a:ext cx="7696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El potencial del Turismo Verde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543800" y="838200"/>
            <a:ext cx="4495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PIB </a:t>
            </a:r>
            <a:r>
              <a:rPr lang="es-PA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turístico </a:t>
            </a: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 de 7 </a:t>
            </a:r>
            <a:r>
              <a:rPr lang="es-PA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mil millones de dólares (sector más dinámico</a:t>
            </a: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para 2017.</a:t>
            </a:r>
          </a:p>
          <a:p>
            <a:pPr marL="285750" indent="-285750">
              <a:buFontTx/>
              <a:buChar char="-"/>
            </a:pPr>
            <a:endParaRPr lang="es-PA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Turismo </a:t>
            </a:r>
            <a:r>
              <a:rPr lang="es-PA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recreativo representa hasta el 75% de visitación total</a:t>
            </a: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s-PA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Turismo </a:t>
            </a:r>
            <a:r>
              <a:rPr lang="es-PA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verde representa el </a:t>
            </a: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7% </a:t>
            </a:r>
            <a:r>
              <a:rPr lang="es-PA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 PIB turístico</a:t>
            </a: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s-PA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s-PA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turista que visita Panamá se queda en promedio 8 días en el país y gasta un promedio de 330 dólares por día. </a:t>
            </a:r>
            <a:endParaRPr lang="es-PA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es-PA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 menos 45% de este gasto está en Áreas Protegidas (áreas con alto índice de biodiversidad).</a:t>
            </a:r>
          </a:p>
          <a:p>
            <a:pPr marL="285750" indent="-285750">
              <a:buFontTx/>
              <a:buChar char="-"/>
            </a:pPr>
            <a:endParaRPr lang="es-PA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s-PA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 turistas demandan permanentemente una diversificación de la oferta turística.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85800"/>
            <a:ext cx="8704723" cy="5715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Negocio Ambiental: Aprovechamiento Sostenible de Manglares (Chiriquí)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CuadroTexto"/>
          <p:cNvSpPr txBox="1">
            <a:spLocks noChangeArrowheads="1"/>
          </p:cNvSpPr>
          <p:nvPr/>
        </p:nvSpPr>
        <p:spPr bwMode="auto">
          <a:xfrm>
            <a:off x="5132389" y="3167063"/>
            <a:ext cx="2357437" cy="683264"/>
          </a:xfrm>
          <a:prstGeom prst="rect">
            <a:avLst/>
          </a:prstGeom>
          <a:solidFill>
            <a:srgbClr val="FFFF00">
              <a:alpha val="47058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s-NI" altLang="es-NI" sz="1200" b="1" dirty="0" smtClean="0"/>
              <a:t>Iniciativa/Proyecto/Negocio:</a:t>
            </a:r>
            <a:endParaRPr lang="es-NI" altLang="es-NI" sz="1200" b="1" dirty="0"/>
          </a:p>
          <a:p>
            <a:pPr eaLnBrk="1" hangingPunct="1"/>
            <a:r>
              <a:rPr lang="es-NI" altLang="es-NI" sz="1200" b="1" dirty="0"/>
              <a:t>Cambios  medibles </a:t>
            </a:r>
            <a:r>
              <a:rPr lang="es-NI" altLang="es-NI" sz="1200" b="1" dirty="0" smtClean="0"/>
              <a:t>entre 2 </a:t>
            </a:r>
            <a:r>
              <a:rPr lang="es-NI" altLang="es-NI" sz="1200" b="1" dirty="0"/>
              <a:t>momentos:   </a:t>
            </a:r>
            <a:r>
              <a:rPr lang="es-NI" altLang="es-NI" sz="1200" b="1" dirty="0" smtClean="0"/>
              <a:t>t1 </a:t>
            </a:r>
            <a:r>
              <a:rPr lang="es-NI" altLang="es-NI" sz="1200" b="1" dirty="0"/>
              <a:t>----&gt; t2</a:t>
            </a:r>
          </a:p>
        </p:txBody>
      </p:sp>
      <p:sp>
        <p:nvSpPr>
          <p:cNvPr id="19459" name="2 Elipse"/>
          <p:cNvSpPr>
            <a:spLocks noChangeArrowheads="1"/>
          </p:cNvSpPr>
          <p:nvPr/>
        </p:nvSpPr>
        <p:spPr bwMode="auto">
          <a:xfrm>
            <a:off x="5184775" y="1881189"/>
            <a:ext cx="1608138" cy="536575"/>
          </a:xfrm>
          <a:prstGeom prst="ellipse">
            <a:avLst/>
          </a:prstGeom>
          <a:solidFill>
            <a:srgbClr val="006600"/>
          </a:solidFill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Conservación del</a:t>
            </a:r>
          </a:p>
          <a:p>
            <a:pPr algn="ctr" eaLnBrk="1" hangingPunct="1"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Ecosistema</a:t>
            </a:r>
          </a:p>
        </p:txBody>
      </p:sp>
      <p:sp>
        <p:nvSpPr>
          <p:cNvPr id="19460" name="3 Elipse"/>
          <p:cNvSpPr>
            <a:spLocks noChangeArrowheads="1"/>
          </p:cNvSpPr>
          <p:nvPr/>
        </p:nvSpPr>
        <p:spPr bwMode="auto">
          <a:xfrm>
            <a:off x="1923631" y="2923131"/>
            <a:ext cx="2580106" cy="1171127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Problema Ambiental:</a:t>
            </a:r>
          </a:p>
          <a:p>
            <a:pPr eaLnBrk="1" hangingPunct="1"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Daño (impacto negativo).</a:t>
            </a:r>
          </a:p>
          <a:p>
            <a:pPr eaLnBrk="1" hangingPunct="1"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No captura de beneficios</a:t>
            </a:r>
          </a:p>
          <a:p>
            <a:pPr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Ambientales.</a:t>
            </a:r>
          </a:p>
        </p:txBody>
      </p:sp>
      <p:sp>
        <p:nvSpPr>
          <p:cNvPr id="19461" name="4 Elipse"/>
          <p:cNvSpPr>
            <a:spLocks noChangeArrowheads="1"/>
          </p:cNvSpPr>
          <p:nvPr/>
        </p:nvSpPr>
        <p:spPr bwMode="auto">
          <a:xfrm>
            <a:off x="8286751" y="2962722"/>
            <a:ext cx="2247900" cy="1117153"/>
          </a:xfrm>
          <a:prstGeom prst="ellipse">
            <a:avLst/>
          </a:prstGeom>
          <a:solidFill>
            <a:srgbClr val="3399FF"/>
          </a:solidFill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Cambios en el </a:t>
            </a:r>
          </a:p>
          <a:p>
            <a:pPr algn="ctr"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Bienestar</a:t>
            </a:r>
          </a:p>
          <a:p>
            <a:pPr algn="ctr"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Social</a:t>
            </a:r>
          </a:p>
          <a:p>
            <a:pPr algn="ctr"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(Nivel Utilidad)</a:t>
            </a:r>
          </a:p>
        </p:txBody>
      </p:sp>
      <p:sp>
        <p:nvSpPr>
          <p:cNvPr id="19462" name="5 Elipse"/>
          <p:cNvSpPr>
            <a:spLocks noChangeArrowheads="1"/>
          </p:cNvSpPr>
          <p:nvPr/>
        </p:nvSpPr>
        <p:spPr bwMode="auto">
          <a:xfrm>
            <a:off x="5132388" y="4827589"/>
            <a:ext cx="1606550" cy="1019175"/>
          </a:xfrm>
          <a:prstGeom prst="ellipse">
            <a:avLst/>
          </a:prstGeom>
          <a:solidFill>
            <a:srgbClr val="CC6600"/>
          </a:solidFill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Restauración del</a:t>
            </a:r>
          </a:p>
          <a:p>
            <a:pPr algn="ctr" eaLnBrk="1" hangingPunct="1">
              <a:buFontTx/>
              <a:buNone/>
              <a:defRPr/>
            </a:pPr>
            <a:r>
              <a:rPr lang="es-NI" altLang="es-NI" sz="1050" b="1">
                <a:solidFill>
                  <a:srgbClr val="FFFFFF"/>
                </a:solidFill>
              </a:rPr>
              <a:t>Ecosistema</a:t>
            </a:r>
          </a:p>
        </p:txBody>
      </p:sp>
      <p:cxnSp>
        <p:nvCxnSpPr>
          <p:cNvPr id="13319" name="7 Conector recto de flecha"/>
          <p:cNvCxnSpPr>
            <a:cxnSpLocks noChangeShapeType="1"/>
            <a:endCxn id="19460" idx="7"/>
          </p:cNvCxnSpPr>
          <p:nvPr/>
        </p:nvCxnSpPr>
        <p:spPr bwMode="auto">
          <a:xfrm flipH="1">
            <a:off x="4125889" y="2172243"/>
            <a:ext cx="1182712" cy="922396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0" name="9 Conector recto de flecha"/>
          <p:cNvCxnSpPr>
            <a:cxnSpLocks noChangeShapeType="1"/>
            <a:endCxn id="19460" idx="5"/>
          </p:cNvCxnSpPr>
          <p:nvPr/>
        </p:nvCxnSpPr>
        <p:spPr bwMode="auto">
          <a:xfrm flipH="1" flipV="1">
            <a:off x="4125889" y="3922750"/>
            <a:ext cx="1137676" cy="1173126"/>
          </a:xfrm>
          <a:prstGeom prst="straightConnector1">
            <a:avLst/>
          </a:prstGeom>
          <a:noFill/>
          <a:ln w="38100" algn="ctr">
            <a:solidFill>
              <a:srgbClr val="CC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1" name="11 Conector recto de flecha"/>
          <p:cNvCxnSpPr>
            <a:cxnSpLocks noChangeShapeType="1"/>
            <a:stCxn id="13314" idx="3"/>
            <a:endCxn id="19461" idx="2"/>
          </p:cNvCxnSpPr>
          <p:nvPr/>
        </p:nvCxnSpPr>
        <p:spPr bwMode="auto">
          <a:xfrm>
            <a:off x="7489826" y="3508695"/>
            <a:ext cx="796925" cy="12604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15 Conector recto"/>
          <p:cNvCxnSpPr/>
          <p:nvPr/>
        </p:nvCxnSpPr>
        <p:spPr bwMode="auto">
          <a:xfrm rot="16200000" flipH="1">
            <a:off x="2594769" y="3632994"/>
            <a:ext cx="4481512" cy="57150"/>
          </a:xfrm>
          <a:prstGeom prst="line">
            <a:avLst/>
          </a:prstGeom>
          <a:solidFill>
            <a:srgbClr val="006600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23" name="17 Conector recto de flecha"/>
          <p:cNvCxnSpPr>
            <a:cxnSpLocks noChangeShapeType="1"/>
          </p:cNvCxnSpPr>
          <p:nvPr/>
        </p:nvCxnSpPr>
        <p:spPr bwMode="auto">
          <a:xfrm rot="5400000" flipH="1" flipV="1">
            <a:off x="5800726" y="2817814"/>
            <a:ext cx="588963" cy="1587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19 Conector recto de flecha"/>
          <p:cNvCxnSpPr>
            <a:cxnSpLocks noChangeShapeType="1"/>
          </p:cNvCxnSpPr>
          <p:nvPr/>
        </p:nvCxnSpPr>
        <p:spPr bwMode="auto">
          <a:xfrm rot="5400000">
            <a:off x="5775325" y="4400550"/>
            <a:ext cx="642938" cy="1588"/>
          </a:xfrm>
          <a:prstGeom prst="straightConnector1">
            <a:avLst/>
          </a:prstGeom>
          <a:noFill/>
          <a:ln w="38100" algn="ctr">
            <a:solidFill>
              <a:srgbClr val="CC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22 Conector recto"/>
          <p:cNvCxnSpPr/>
          <p:nvPr/>
        </p:nvCxnSpPr>
        <p:spPr bwMode="auto">
          <a:xfrm rot="16200000" flipH="1">
            <a:off x="5677693" y="3655219"/>
            <a:ext cx="4451350" cy="42863"/>
          </a:xfrm>
          <a:prstGeom prst="line">
            <a:avLst/>
          </a:prstGeom>
          <a:solidFill>
            <a:srgbClr val="006600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26" name="23 CuadroTexto"/>
          <p:cNvSpPr txBox="1">
            <a:spLocks noChangeArrowheads="1"/>
          </p:cNvSpPr>
          <p:nvPr/>
        </p:nvSpPr>
        <p:spPr bwMode="auto">
          <a:xfrm rot="-2370316">
            <a:off x="4050132" y="2299442"/>
            <a:ext cx="1339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NI" altLang="es-NI" sz="1200" b="1" dirty="0">
                <a:solidFill>
                  <a:srgbClr val="006600"/>
                </a:solidFill>
              </a:rPr>
              <a:t>Prevención</a:t>
            </a:r>
          </a:p>
        </p:txBody>
      </p:sp>
      <p:sp>
        <p:nvSpPr>
          <p:cNvPr id="13327" name="24 CuadroTexto"/>
          <p:cNvSpPr txBox="1">
            <a:spLocks noChangeArrowheads="1"/>
          </p:cNvSpPr>
          <p:nvPr/>
        </p:nvSpPr>
        <p:spPr bwMode="auto">
          <a:xfrm rot="2667074">
            <a:off x="3943847" y="4467673"/>
            <a:ext cx="1338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NI" altLang="es-NI" sz="1200" b="1" dirty="0">
                <a:solidFill>
                  <a:srgbClr val="CC6600"/>
                </a:solidFill>
              </a:rPr>
              <a:t>Mitigación</a:t>
            </a:r>
          </a:p>
        </p:txBody>
      </p:sp>
      <p:sp>
        <p:nvSpPr>
          <p:cNvPr id="13328" name="25 CuadroTexto"/>
          <p:cNvSpPr txBox="1">
            <a:spLocks noChangeArrowheads="1"/>
          </p:cNvSpPr>
          <p:nvPr/>
        </p:nvSpPr>
        <p:spPr bwMode="auto">
          <a:xfrm>
            <a:off x="2466975" y="1170836"/>
            <a:ext cx="1552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NI" altLang="es-NI" sz="1500" b="1" dirty="0">
                <a:solidFill>
                  <a:srgbClr val="3399FF"/>
                </a:solidFill>
              </a:rPr>
              <a:t>Porque conservar?</a:t>
            </a:r>
          </a:p>
        </p:txBody>
      </p:sp>
      <p:sp>
        <p:nvSpPr>
          <p:cNvPr id="13329" name="26 CuadroTexto"/>
          <p:cNvSpPr txBox="1">
            <a:spLocks noChangeArrowheads="1"/>
          </p:cNvSpPr>
          <p:nvPr/>
        </p:nvSpPr>
        <p:spPr bwMode="auto">
          <a:xfrm>
            <a:off x="5319713" y="1174750"/>
            <a:ext cx="15541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NI" altLang="es-NI" sz="1500" b="1">
                <a:solidFill>
                  <a:srgbClr val="3399FF"/>
                </a:solidFill>
              </a:rPr>
              <a:t>Cómo conservar?</a:t>
            </a:r>
          </a:p>
        </p:txBody>
      </p:sp>
      <p:sp>
        <p:nvSpPr>
          <p:cNvPr id="13330" name="27 CuadroTexto"/>
          <p:cNvSpPr txBox="1">
            <a:spLocks noChangeArrowheads="1"/>
          </p:cNvSpPr>
          <p:nvPr/>
        </p:nvSpPr>
        <p:spPr bwMode="auto">
          <a:xfrm>
            <a:off x="8221663" y="1206500"/>
            <a:ext cx="15541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NI" altLang="es-NI" sz="1500" b="1" dirty="0">
                <a:solidFill>
                  <a:srgbClr val="3399FF"/>
                </a:solidFill>
              </a:rPr>
              <a:t>Para quien?</a:t>
            </a:r>
          </a:p>
        </p:txBody>
      </p:sp>
      <p:cxnSp>
        <p:nvCxnSpPr>
          <p:cNvPr id="13331" name="30 Conector recto de flecha"/>
          <p:cNvCxnSpPr>
            <a:cxnSpLocks noChangeShapeType="1"/>
            <a:stCxn id="19460" idx="6"/>
            <a:endCxn id="13314" idx="1"/>
          </p:cNvCxnSpPr>
          <p:nvPr/>
        </p:nvCxnSpPr>
        <p:spPr bwMode="auto">
          <a:xfrm>
            <a:off x="4503737" y="3508695"/>
            <a:ext cx="62865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2" name="33 CuadroTexto"/>
          <p:cNvSpPr txBox="1">
            <a:spLocks noChangeArrowheads="1"/>
          </p:cNvSpPr>
          <p:nvPr/>
        </p:nvSpPr>
        <p:spPr bwMode="auto">
          <a:xfrm>
            <a:off x="6846889" y="1925639"/>
            <a:ext cx="10112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s-NI" altLang="es-NI" sz="1200" b="1">
                <a:solidFill>
                  <a:srgbClr val="FF0000"/>
                </a:solidFill>
              </a:rPr>
              <a:t>Costos</a:t>
            </a:r>
          </a:p>
          <a:p>
            <a:pPr eaLnBrk="1" hangingPunct="1">
              <a:buFontTx/>
              <a:buNone/>
            </a:pPr>
            <a:r>
              <a:rPr lang="es-NI" altLang="es-NI" sz="1200" b="1">
                <a:solidFill>
                  <a:srgbClr val="006600"/>
                </a:solidFill>
              </a:rPr>
              <a:t>Beneficios</a:t>
            </a:r>
          </a:p>
        </p:txBody>
      </p:sp>
      <p:sp>
        <p:nvSpPr>
          <p:cNvPr id="13333" name="34 CuadroTexto"/>
          <p:cNvSpPr txBox="1">
            <a:spLocks noChangeArrowheads="1"/>
          </p:cNvSpPr>
          <p:nvPr/>
        </p:nvSpPr>
        <p:spPr bwMode="auto">
          <a:xfrm>
            <a:off x="6846888" y="5149851"/>
            <a:ext cx="10398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s-NI" altLang="es-NI" sz="1200" b="1">
                <a:solidFill>
                  <a:srgbClr val="FF0000"/>
                </a:solidFill>
              </a:rPr>
              <a:t>Costos</a:t>
            </a:r>
          </a:p>
          <a:p>
            <a:pPr eaLnBrk="1" hangingPunct="1">
              <a:buFontTx/>
              <a:buNone/>
            </a:pPr>
            <a:r>
              <a:rPr lang="es-NI" altLang="es-NI" sz="1200" b="1">
                <a:solidFill>
                  <a:srgbClr val="006600"/>
                </a:solidFill>
              </a:rPr>
              <a:t>Beneficios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0" y="0"/>
            <a:ext cx="12191999" cy="556922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Porqué  hacer Conservación?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4560095" y="2750345"/>
            <a:ext cx="2786062" cy="121443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b="1" dirty="0" smtClean="0"/>
              <a:t>Fondo Administrado por Entidad promotora</a:t>
            </a:r>
            <a:endParaRPr lang="es-NI" b="1" dirty="0"/>
          </a:p>
        </p:txBody>
      </p:sp>
      <p:sp>
        <p:nvSpPr>
          <p:cNvPr id="6" name="5 Elipse"/>
          <p:cNvSpPr/>
          <p:nvPr/>
        </p:nvSpPr>
        <p:spPr>
          <a:xfrm>
            <a:off x="8917784" y="3837902"/>
            <a:ext cx="2786063" cy="12144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NI" dirty="0" smtClean="0"/>
              <a:t>Programa de Compensaciones</a:t>
            </a:r>
            <a:endParaRPr lang="es-NI" dirty="0"/>
          </a:p>
        </p:txBody>
      </p:sp>
      <p:sp>
        <p:nvSpPr>
          <p:cNvPr id="7" name="6 Elipse"/>
          <p:cNvSpPr/>
          <p:nvPr/>
        </p:nvSpPr>
        <p:spPr>
          <a:xfrm>
            <a:off x="8825730" y="1978740"/>
            <a:ext cx="2786062" cy="121443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dirty="0" smtClean="0"/>
              <a:t>Plan de Manejo y/o Plan Operativo Anual</a:t>
            </a:r>
            <a:endParaRPr lang="es-NI" dirty="0"/>
          </a:p>
        </p:txBody>
      </p:sp>
      <p:sp>
        <p:nvSpPr>
          <p:cNvPr id="8" name="7 Elipse"/>
          <p:cNvSpPr/>
          <p:nvPr/>
        </p:nvSpPr>
        <p:spPr>
          <a:xfrm>
            <a:off x="595312" y="3464718"/>
            <a:ext cx="2786063" cy="12144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dirty="0" smtClean="0"/>
              <a:t>Mecanismos Financieros</a:t>
            </a:r>
          </a:p>
          <a:p>
            <a:pPr algn="ctr">
              <a:defRPr/>
            </a:pPr>
            <a:r>
              <a:rPr lang="es-NI" dirty="0" smtClean="0"/>
              <a:t>adicionales</a:t>
            </a:r>
            <a:endParaRPr lang="es-NI" dirty="0"/>
          </a:p>
        </p:txBody>
      </p:sp>
      <p:cxnSp>
        <p:nvCxnSpPr>
          <p:cNvPr id="12" name="11 Conector recto de flecha"/>
          <p:cNvCxnSpPr>
            <a:stCxn id="5" idx="6"/>
            <a:endCxn id="7" idx="2"/>
          </p:cNvCxnSpPr>
          <p:nvPr/>
        </p:nvCxnSpPr>
        <p:spPr>
          <a:xfrm flipV="1">
            <a:off x="7346157" y="2585959"/>
            <a:ext cx="1479573" cy="7716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stCxn id="5" idx="6"/>
            <a:endCxn id="6" idx="2"/>
          </p:cNvCxnSpPr>
          <p:nvPr/>
        </p:nvCxnSpPr>
        <p:spPr>
          <a:xfrm>
            <a:off x="7346157" y="3357564"/>
            <a:ext cx="1571627" cy="10875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22" idx="6"/>
            <a:endCxn id="5" idx="2"/>
          </p:cNvCxnSpPr>
          <p:nvPr/>
        </p:nvCxnSpPr>
        <p:spPr>
          <a:xfrm>
            <a:off x="3309937" y="2464596"/>
            <a:ext cx="1250158" cy="8929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Elipse"/>
          <p:cNvSpPr/>
          <p:nvPr/>
        </p:nvSpPr>
        <p:spPr>
          <a:xfrm>
            <a:off x="523874" y="1857377"/>
            <a:ext cx="2786063" cy="12144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dirty="0" smtClean="0"/>
              <a:t>Fondos movilizados por Entidad promotora</a:t>
            </a:r>
            <a:endParaRPr lang="es-NI" dirty="0"/>
          </a:p>
        </p:txBody>
      </p:sp>
      <p:cxnSp>
        <p:nvCxnSpPr>
          <p:cNvPr id="27" name="26 Conector recto de flecha"/>
          <p:cNvCxnSpPr>
            <a:endCxn id="5" idx="2"/>
          </p:cNvCxnSpPr>
          <p:nvPr/>
        </p:nvCxnSpPr>
        <p:spPr>
          <a:xfrm flipV="1">
            <a:off x="3080522" y="3357564"/>
            <a:ext cx="1479573" cy="6169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Captura del Valor Económico Generado y Programa de Compensación por Conservación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838200" y="815779"/>
          <a:ext cx="10515600" cy="4304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79035"/>
                <a:gridCol w="5436565"/>
              </a:tblGrid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b="1" dirty="0">
                          <a:effectLst/>
                        </a:rPr>
                        <a:t>BSA</a:t>
                      </a:r>
                      <a:endParaRPr lang="es-NI" sz="2400" b="1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b="1" dirty="0">
                          <a:effectLst/>
                        </a:rPr>
                        <a:t>Valor Económico Total al 2016</a:t>
                      </a:r>
                      <a:endParaRPr lang="es-NI" sz="2400" b="1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Pesca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dirty="0">
                          <a:effectLst/>
                        </a:rPr>
                        <a:t>                                                   447,139 </a:t>
                      </a:r>
                      <a:endParaRPr lang="es-NI" sz="2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Conchas negras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                                                    93,600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Cascara de mangle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                                                  124,800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Fijación de CO2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                                               9,857,576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Retención de sedimentos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                                            16,363,615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Eco-turismo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                                                  292,140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Total/año</a:t>
                      </a:r>
                      <a:endParaRPr lang="es-NI" sz="2400" b="1" dirty="0">
                        <a:solidFill>
                          <a:srgbClr val="FFFF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b="1" dirty="0">
                          <a:effectLst/>
                        </a:rPr>
                        <a:t>                                            27,178,870 </a:t>
                      </a:r>
                      <a:endParaRPr lang="es-NI" sz="2400" b="1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NI" sz="240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NI" sz="240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Total bosque de mangle (ha)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>
                          <a:effectLst/>
                        </a:rPr>
                        <a:t>                                                    13,718 </a:t>
                      </a:r>
                      <a:endParaRPr lang="es-NI" sz="2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b="1" dirty="0">
                          <a:effectLst/>
                        </a:rPr>
                        <a:t> </a:t>
                      </a:r>
                      <a:r>
                        <a:rPr lang="es-NI" sz="2400" b="1" dirty="0">
                          <a:solidFill>
                            <a:srgbClr val="FFFF00"/>
                          </a:solidFill>
                          <a:effectLst/>
                        </a:rPr>
                        <a:t>VE/ha </a:t>
                      </a:r>
                      <a:endParaRPr lang="es-NI" sz="2400" b="1" dirty="0">
                        <a:solidFill>
                          <a:srgbClr val="FFFF00"/>
                        </a:solidFill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2400" b="1" dirty="0">
                          <a:effectLst/>
                        </a:rPr>
                        <a:t>                                                       1,981 </a:t>
                      </a:r>
                      <a:endParaRPr lang="es-NI" sz="2400" b="1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762000" y="5029200"/>
            <a:ext cx="10515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PNUD, CI, 2017. </a:t>
            </a:r>
          </a:p>
          <a:p>
            <a:endParaRPr lang="es-PA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PA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Beneficiarios (directos e indirectos: </a:t>
            </a:r>
            <a:r>
              <a:rPr lang="es-P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es-P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 habitantes </a:t>
            </a:r>
            <a:r>
              <a:rPr lang="es-PA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</a:t>
            </a:r>
            <a:r>
              <a:rPr lang="es-PA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zona.</a:t>
            </a:r>
          </a:p>
          <a:p>
            <a:r>
              <a:rPr lang="es-P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1,421 </a:t>
            </a:r>
            <a:r>
              <a:rPr lang="es-PA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balboas por persona al año</a:t>
            </a:r>
            <a:r>
              <a:rPr lang="es-PA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es-PA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118 balboas por persona al </a:t>
            </a:r>
            <a:r>
              <a:rPr lang="es-P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r>
              <a:rPr lang="es-PA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NI" sz="2000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Potencial Económico basado en principales Bienes y Servicios Ambientales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44601"/>
              </p:ext>
            </p:extLst>
          </p:nvPr>
        </p:nvGraphicFramePr>
        <p:xfrm>
          <a:off x="304800" y="1066800"/>
          <a:ext cx="11651531" cy="4959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3731"/>
                <a:gridCol w="1131560"/>
                <a:gridCol w="1131560"/>
                <a:gridCol w="1131560"/>
                <a:gridCol w="1131560"/>
                <a:gridCol w="1131560"/>
              </a:tblGrid>
              <a:tr h="460955">
                <a:tc>
                  <a:txBody>
                    <a:bodyPr/>
                    <a:lstStyle/>
                    <a:p>
                      <a:pPr algn="ctr" fontAlgn="t"/>
                      <a:r>
                        <a:rPr lang="es-NI" sz="15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Mecanismos financieros</a:t>
                      </a:r>
                      <a:endParaRPr lang="es-NI" sz="15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NI" sz="15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Año 1</a:t>
                      </a:r>
                      <a:endParaRPr lang="es-NI" sz="15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NI" sz="15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Año 2</a:t>
                      </a:r>
                      <a:endParaRPr lang="es-NI" sz="15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NI" sz="15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Año 3</a:t>
                      </a:r>
                      <a:endParaRPr lang="es-NI" sz="15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NI" sz="15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Año 4</a:t>
                      </a:r>
                      <a:endParaRPr lang="es-NI" sz="15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NI" sz="15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Año 5</a:t>
                      </a:r>
                      <a:endParaRPr lang="es-NI" sz="1500" b="1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Compensación ecológica Decreto Ejecutivo 123, 2009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15,129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30,258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75,645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113,468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151,290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Donaciones fuentes externas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30,000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40,000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50,000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Donacoines fuentes nacionales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Pesca deportiva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30,000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40,000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50,000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Proyecto REDD+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46,500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46,500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479394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Tarjetas de crédito verde (pago de centavos por usuarios de algún tipo de tarjeta - negociar con instituciones financieras como VISA, Credomatic, etc.)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Incentivos Forestales/Reforestción (Ley 24)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23,450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78,167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78,167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525489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 dirty="0">
                          <a:effectLst/>
                        </a:rPr>
                        <a:t>Empresarios fuera del área que quieren invertir en conservación (Responsabilidad Social Empresarial)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Inversión municipal (ley 66 descentralizacíon)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20,000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30,000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377982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Licencias de extracción (pescadores artesanales)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1,000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3,500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377982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Licencias pesca industrial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34110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Licencias extracción (productos maderables y no maderables de manglar)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479394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Cobrar contribución voluntaria en restaurantes/hoteles locales; Certificar turismo responsable.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 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2,000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5,000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  8,000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u="none" strike="noStrike">
                          <a:effectLst/>
                        </a:rPr>
                        <a:t>            10,000 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  <a:tr h="239696"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FLUJO TOTAL ANUAL</a:t>
                      </a:r>
                      <a:endParaRPr lang="es-NI" sz="15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     25,129 </a:t>
                      </a:r>
                      <a:endParaRPr lang="es-NI" sz="15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   105,708 </a:t>
                      </a:r>
                      <a:endParaRPr lang="es-NI" sz="15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   341,312 </a:t>
                      </a:r>
                      <a:endParaRPr lang="es-NI" sz="15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   299,968 </a:t>
                      </a:r>
                      <a:endParaRPr lang="es-NI" sz="15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NI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   505,957 </a:t>
                      </a:r>
                      <a:endParaRPr lang="es-NI" sz="15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Estrategia Financiera – Fuentes de Financiamiento para la Conservación</a:t>
            </a:r>
            <a:endParaRPr lang="es-419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IV. CONCLUSIÓN: COMO TENER UN NEGOCIO AMBIENTAL GANADOR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4430420" y="946548"/>
            <a:ext cx="3518623" cy="1331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b="1" dirty="0" smtClean="0"/>
              <a:t>Dirigido a Mercados claramente </a:t>
            </a:r>
            <a:r>
              <a:rPr lang="es-NI" b="1" dirty="0" smtClean="0"/>
              <a:t>identificados</a:t>
            </a:r>
            <a:endParaRPr lang="es-NI" b="1" dirty="0"/>
          </a:p>
        </p:txBody>
      </p:sp>
      <p:sp>
        <p:nvSpPr>
          <p:cNvPr id="6" name="Elipse 5"/>
          <p:cNvSpPr/>
          <p:nvPr/>
        </p:nvSpPr>
        <p:spPr>
          <a:xfrm>
            <a:off x="8143874" y="2145506"/>
            <a:ext cx="4048126" cy="1895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b="1" dirty="0" smtClean="0"/>
              <a:t>Con enfoque de Desarrollo </a:t>
            </a:r>
            <a:r>
              <a:rPr lang="es-NI" b="1" dirty="0"/>
              <a:t>S</a:t>
            </a:r>
            <a:r>
              <a:rPr lang="es-NI" b="1" dirty="0" smtClean="0"/>
              <a:t>ostenible</a:t>
            </a:r>
            <a:endParaRPr lang="es-NI" b="1" dirty="0"/>
          </a:p>
        </p:txBody>
      </p:sp>
      <p:sp>
        <p:nvSpPr>
          <p:cNvPr id="7" name="Elipse 6"/>
          <p:cNvSpPr/>
          <p:nvPr/>
        </p:nvSpPr>
        <p:spPr>
          <a:xfrm>
            <a:off x="7620000" y="4821236"/>
            <a:ext cx="3919539" cy="180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b="1" dirty="0" smtClean="0"/>
              <a:t>Negocio Constituido formalmente</a:t>
            </a:r>
            <a:endParaRPr lang="es-NI" b="1" dirty="0"/>
          </a:p>
        </p:txBody>
      </p:sp>
      <p:sp>
        <p:nvSpPr>
          <p:cNvPr id="8" name="Elipse 7"/>
          <p:cNvSpPr/>
          <p:nvPr/>
        </p:nvSpPr>
        <p:spPr>
          <a:xfrm>
            <a:off x="990600" y="4802982"/>
            <a:ext cx="3919539" cy="180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b="1" dirty="0" smtClean="0"/>
              <a:t>Cuenta con Activos</a:t>
            </a:r>
            <a:endParaRPr lang="es-NI" b="1" dirty="0"/>
          </a:p>
        </p:txBody>
      </p:sp>
      <p:sp>
        <p:nvSpPr>
          <p:cNvPr id="9" name="Elipse 8"/>
          <p:cNvSpPr/>
          <p:nvPr/>
        </p:nvSpPr>
        <p:spPr>
          <a:xfrm>
            <a:off x="316051" y="2166937"/>
            <a:ext cx="3919539" cy="180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b="1" dirty="0" smtClean="0"/>
              <a:t>Es </a:t>
            </a:r>
            <a:r>
              <a:rPr lang="es-NI" b="1" dirty="0" smtClean="0"/>
              <a:t>Rentabilidad, considerando el medio ambiente</a:t>
            </a:r>
            <a:endParaRPr lang="es-NI" b="1" dirty="0"/>
          </a:p>
        </p:txBody>
      </p:sp>
      <p:sp>
        <p:nvSpPr>
          <p:cNvPr id="10" name="Estrella de 5 puntas 9"/>
          <p:cNvSpPr/>
          <p:nvPr/>
        </p:nvSpPr>
        <p:spPr>
          <a:xfrm>
            <a:off x="3429000" y="2107406"/>
            <a:ext cx="5849867" cy="3580605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2400" b="1" dirty="0" smtClean="0"/>
              <a:t>ES UN</a:t>
            </a:r>
          </a:p>
          <a:p>
            <a:pPr algn="ctr"/>
            <a:r>
              <a:rPr lang="es-NI" sz="2400" b="1" dirty="0" smtClean="0"/>
              <a:t>NEGOCIO FINANCIABLE</a:t>
            </a:r>
            <a:endParaRPr lang="es-NI" sz="2400" b="1" dirty="0"/>
          </a:p>
        </p:txBody>
      </p:sp>
    </p:spTree>
    <p:extLst>
      <p:ext uri="{BB962C8B-B14F-4D97-AF65-F5344CB8AC3E}">
        <p14:creationId xmlns:p14="http://schemas.microsoft.com/office/powerpoint/2010/main" val="80393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6000" y="6858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8800" b="1" dirty="0" smtClean="0">
                <a:solidFill>
                  <a:srgbClr val="13B5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GRACIAS</a:t>
            </a:r>
            <a:endParaRPr lang="en-US" sz="8800" b="1" dirty="0">
              <a:solidFill>
                <a:srgbClr val="13B5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914401" y="2266356"/>
            <a:ext cx="3269456" cy="3693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NI" sz="1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ACTIVIDAD ECONOMICA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596189" y="2266356"/>
            <a:ext cx="2520950" cy="381642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NI" sz="1600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CONSERVACION </a:t>
            </a:r>
            <a:r>
              <a:rPr lang="es-NI" sz="1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LOS RECURSOS </a:t>
            </a:r>
            <a:r>
              <a:rPr lang="es-NI" sz="1600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NATURALES</a:t>
            </a:r>
          </a:p>
          <a:p>
            <a:pPr eaLnBrk="1" hangingPunct="1">
              <a:spcBef>
                <a:spcPct val="50000"/>
              </a:spcBef>
            </a:pPr>
            <a:endParaRPr lang="es-NI" sz="1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s-NI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230767" y="2941843"/>
            <a:ext cx="1730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NI" sz="1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Internalizar Costos Ambientales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989117" y="1962905"/>
            <a:ext cx="243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NI" sz="1400" dirty="0">
                <a:solidFill>
                  <a:srgbClr val="006600"/>
                </a:solidFill>
                <a:latin typeface="Times New Roman" panose="02020603050405020304" pitchFamily="18" charset="0"/>
              </a:rPr>
              <a:t>Incrementa Rentabilidad Económica</a:t>
            </a:r>
            <a:endParaRPr lang="en-US" sz="1400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233362" y="812386"/>
            <a:ext cx="5557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NI" sz="20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A)</a:t>
            </a:r>
            <a:r>
              <a:rPr lang="es-NI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	</a:t>
            </a:r>
            <a:r>
              <a:rPr lang="es-NI" sz="1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Costos Indirectos de Conservación – Negocios Ambientales</a:t>
            </a:r>
            <a:endParaRPr lang="en-US" sz="1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914401" y="5365801"/>
            <a:ext cx="3231360" cy="3693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spcBef>
                <a:spcPct val="50000"/>
              </a:spcBef>
              <a:defRPr b="1" i="1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s-NI">
                <a:solidFill>
                  <a:srgbClr val="008000"/>
                </a:solidFill>
              </a:rPr>
              <a:t>PROYECTO DE CONSERVACION</a:t>
            </a:r>
            <a:endParaRPr lang="en-US">
              <a:solidFill>
                <a:srgbClr val="008000"/>
              </a:solidFill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182073" y="5837579"/>
            <a:ext cx="136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NI" sz="1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Costos de Conservación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5137550" y="4758724"/>
            <a:ext cx="16954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NI" sz="1400" dirty="0">
                <a:solidFill>
                  <a:srgbClr val="006600"/>
                </a:solidFill>
                <a:latin typeface="Times New Roman" panose="02020603050405020304" pitchFamily="18" charset="0"/>
              </a:rPr>
              <a:t>Beneficios </a:t>
            </a:r>
            <a:r>
              <a:rPr lang="es-NI" sz="1400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ecológicos y sociales</a:t>
            </a:r>
            <a:endParaRPr lang="en-US" sz="1400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80660" y="4529996"/>
            <a:ext cx="4638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NI" sz="20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B)</a:t>
            </a:r>
            <a:r>
              <a:rPr lang="es-NI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	</a:t>
            </a:r>
            <a:r>
              <a:rPr lang="es-NI" sz="1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Costos Directos de Conservación - Proyectos</a:t>
            </a:r>
            <a:endParaRPr lang="en-US" sz="16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0" y="0"/>
            <a:ext cx="12191999" cy="556922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Conservación Directa y Conservación Indirecta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8" descr="Image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79" y="2814603"/>
            <a:ext cx="2179638" cy="305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angular 2"/>
          <p:cNvCxnSpPr>
            <a:stCxn id="40963" idx="2"/>
          </p:cNvCxnSpPr>
          <p:nvPr/>
        </p:nvCxnSpPr>
        <p:spPr>
          <a:xfrm rot="16200000" flipH="1">
            <a:off x="2783108" y="2401709"/>
            <a:ext cx="1098109" cy="1566066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4267200" y="2514600"/>
            <a:ext cx="3328989" cy="0"/>
          </a:xfrm>
          <a:prstGeom prst="straightConnector1">
            <a:avLst/>
          </a:prstGeom>
          <a:ln w="38100">
            <a:solidFill>
              <a:srgbClr val="008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4095553" y="3431887"/>
            <a:ext cx="146466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A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Eficiencia Productiva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ector recto de flecha 10"/>
          <p:cNvCxnSpPr>
            <a:stCxn id="8" idx="3"/>
          </p:cNvCxnSpPr>
          <p:nvPr/>
        </p:nvCxnSpPr>
        <p:spPr>
          <a:xfrm flipV="1">
            <a:off x="5560220" y="3733799"/>
            <a:ext cx="2035969" cy="21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145761" y="5727281"/>
            <a:ext cx="34504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4145761" y="5365801"/>
            <a:ext cx="3450428" cy="0"/>
          </a:xfrm>
          <a:prstGeom prst="straightConnector1">
            <a:avLst/>
          </a:prstGeom>
          <a:ln w="38100">
            <a:solidFill>
              <a:srgbClr val="008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21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II. QUE ES UN NEGOCIO AMBIENTAL?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200" y="610136"/>
            <a:ext cx="7924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s-PA" sz="4000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A" sz="40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EFECTIVAMENTE ES UN NEGOCIO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s-PA" sz="40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A" sz="40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EL OBJETIVO ES GENERAR GANANCIAS ECONOMICAS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s-PA" sz="40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A" sz="40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PROCURA REDUCIR LA PRESIÓN SOBRE EL AMBIENTE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PA" sz="4000" b="1" dirty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pic>
        <p:nvPicPr>
          <p:cNvPr id="4098" name="Picture 2" descr="Resultado de imagen para negoc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143000"/>
            <a:ext cx="2490023" cy="13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eficiencia ambien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95" y="2578762"/>
            <a:ext cx="1905000" cy="205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reducciÃ³n impactos ambienta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678228"/>
            <a:ext cx="1977390" cy="19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042" y="762000"/>
            <a:ext cx="82135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+mj-lt"/>
              <a:buAutoNum type="romanLcPeriod"/>
            </a:pPr>
            <a:r>
              <a:rPr lang="es-PA" sz="36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Elevar la eco-Eficiencia de una actividad productiva.</a:t>
            </a:r>
          </a:p>
          <a:p>
            <a:pPr marL="857250" indent="-857250">
              <a:buFont typeface="+mj-lt"/>
              <a:buAutoNum type="romanLcPeriod"/>
            </a:pPr>
            <a:r>
              <a:rPr lang="es-PA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Transformación limpia de los Residuos/Desechos de unidades productivas.</a:t>
            </a:r>
          </a:p>
          <a:p>
            <a:pPr marL="857250" indent="-857250">
              <a:buFont typeface="+mj-lt"/>
              <a:buAutoNum type="romanLcPeriod"/>
            </a:pPr>
            <a:endParaRPr lang="es-PA" sz="3600" b="1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857250" indent="-857250">
              <a:buFont typeface="+mj-lt"/>
              <a:buAutoNum type="romanLcPeriod"/>
            </a:pPr>
            <a:endParaRPr lang="es-PA" sz="3600" b="1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857250" indent="-857250">
              <a:buFont typeface="+mj-lt"/>
              <a:buAutoNum type="romanLcPeriod"/>
            </a:pPr>
            <a:r>
              <a:rPr lang="es-PA" sz="36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Conservación de Ecosistemas.</a:t>
            </a:r>
          </a:p>
          <a:p>
            <a:pPr marL="857250" indent="-857250">
              <a:buFont typeface="+mj-lt"/>
              <a:buAutoNum type="romanLcPeriod"/>
            </a:pPr>
            <a:r>
              <a:rPr lang="es-PA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Restauración de Espacios ecológicamente degradados.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12192000" cy="609599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Categorías de Negocios Ambientales</a:t>
            </a:r>
            <a:endParaRPr lang="es-419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0" name="Picture 6" descr="Resultado de imagen para ReducciÃ³n de cost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326"/>
          <a:stretch/>
        </p:blipFill>
        <p:spPr bwMode="auto">
          <a:xfrm>
            <a:off x="9067799" y="638174"/>
            <a:ext cx="2514600" cy="16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ReducciÃ³n de cos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3956" r="4807" b="2015"/>
          <a:stretch/>
        </p:blipFill>
        <p:spPr bwMode="auto">
          <a:xfrm>
            <a:off x="9067799" y="2362199"/>
            <a:ext cx="2514599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restauraciÃ³n ecolÃ³g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4552950"/>
            <a:ext cx="251459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4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III</a:t>
            </a:r>
            <a:r>
              <a:rPr lang="es-P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s-PA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UE SE REQUIERE: </a:t>
            </a:r>
          </a:p>
          <a:p>
            <a:pPr algn="ctr"/>
            <a:r>
              <a:rPr lang="es-419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Elaborar Planes de Negocios Ambientales</a:t>
            </a:r>
            <a:endParaRPr lang="es-419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48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587" y="1447800"/>
            <a:ext cx="60848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13B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Paso 1</a:t>
            </a:r>
            <a:r>
              <a:rPr lang="es-419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s-419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Identificar el problema ambiental con potencial de negocio</a:t>
            </a:r>
            <a:endParaRPr lang="es-419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9154"/>
            <a:ext cx="8763000" cy="54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5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6746</TotalTime>
  <Words>1190</Words>
  <Application>Microsoft Office PowerPoint</Application>
  <PresentationFormat>Panorámica</PresentationFormat>
  <Paragraphs>333</Paragraphs>
  <Slides>44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2" baseType="lpstr">
      <vt:lpstr>Arial</vt:lpstr>
      <vt:lpstr>Calibri</vt:lpstr>
      <vt:lpstr>Cambria</vt:lpstr>
      <vt:lpstr>Myriad Pro</vt:lpstr>
      <vt:lpstr>Palatino Linotype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Gerardo Jose Alvarez Gomez-Ogando</dc:creator>
  <cp:lastModifiedBy>Rado Barzev</cp:lastModifiedBy>
  <cp:revision>396</cp:revision>
  <cp:lastPrinted>2016-08-15T22:43:45Z</cp:lastPrinted>
  <dcterms:created xsi:type="dcterms:W3CDTF">2016-07-27T18:42:51Z</dcterms:created>
  <dcterms:modified xsi:type="dcterms:W3CDTF">2018-06-07T21:14:20Z</dcterms:modified>
</cp:coreProperties>
</file>